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5"/>
  </p:notesMasterIdLst>
  <p:sldIdLst>
    <p:sldId id="256" r:id="rId2"/>
    <p:sldId id="263" r:id="rId3"/>
    <p:sldId id="262" r:id="rId4"/>
    <p:sldId id="264" r:id="rId5"/>
    <p:sldId id="265" r:id="rId6"/>
    <p:sldId id="267" r:id="rId7"/>
    <p:sldId id="268" r:id="rId8"/>
    <p:sldId id="275" r:id="rId9"/>
    <p:sldId id="273" r:id="rId10"/>
    <p:sldId id="272" r:id="rId11"/>
    <p:sldId id="270" r:id="rId12"/>
    <p:sldId id="274" r:id="rId13"/>
    <p:sldId id="285" r:id="rId14"/>
    <p:sldId id="257" r:id="rId15"/>
    <p:sldId id="276" r:id="rId16"/>
    <p:sldId id="281" r:id="rId17"/>
    <p:sldId id="278" r:id="rId18"/>
    <p:sldId id="277" r:id="rId19"/>
    <p:sldId id="284" r:id="rId20"/>
    <p:sldId id="280" r:id="rId21"/>
    <p:sldId id="279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D7420-9587-424B-B412-CB554EC3982F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2380A-2B17-4DAE-B8B3-845548D56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2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3D004-21E3-4A24-ADEB-2060EDA0D3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7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9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7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84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7351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31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83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8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18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4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9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6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3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7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1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3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7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4000"/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7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14E76-51FE-47A6-853D-16EC9A153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2400" dirty="0"/>
              <a:t>Ager Salone u Bazi antičkih arheoloških lokaliteta Republike Hrvatske Instituta za arheologiju (BAZA)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B2FB0-CA17-4C0B-BF3A-B4815D68CC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hr-HR" sz="4300" b="1" dirty="0"/>
              <a:t>Ivana Ožanić Roguljić, Kristina Jelinčić Vučković, Asja Tonc, Kristina Turkalj </a:t>
            </a:r>
            <a:endParaRPr lang="en-US" sz="4300" b="1" dirty="0"/>
          </a:p>
          <a:p>
            <a:r>
              <a:rPr lang="hr-HR" sz="4300" b="1" dirty="0"/>
              <a:t>Institut za arheologiju</a:t>
            </a:r>
            <a:endParaRPr lang="en-US" sz="4300" b="1" dirty="0"/>
          </a:p>
          <a:p>
            <a:r>
              <a:rPr lang="hr-HR" sz="4300" b="1" dirty="0"/>
              <a:t>Jurjevska 15</a:t>
            </a:r>
            <a:endParaRPr lang="en-US" sz="4300" b="1" dirty="0"/>
          </a:p>
          <a:p>
            <a:r>
              <a:rPr lang="hr-HR" sz="4300" b="1" dirty="0"/>
              <a:t>10000 Zagreb</a:t>
            </a:r>
            <a:endParaRPr lang="en-US" sz="4300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1B730-94FB-41B0-BC4A-7A21D40FF1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0819" y="0"/>
            <a:ext cx="2101421" cy="11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73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Turistička informacija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-920" r="-614"/>
          <a:stretch/>
        </p:blipFill>
        <p:spPr>
          <a:xfrm>
            <a:off x="1514668" y="2591886"/>
            <a:ext cx="8868233" cy="31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4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 – cca 2500 upisa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576" y="1988841"/>
            <a:ext cx="7400726" cy="3660977"/>
          </a:xfrm>
        </p:spPr>
      </p:pic>
    </p:spTree>
    <p:extLst>
      <p:ext uri="{BB962C8B-B14F-4D97-AF65-F5344CB8AC3E}">
        <p14:creationId xmlns:p14="http://schemas.microsoft.com/office/powerpoint/2010/main" val="1351197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Objava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36" y="1844825"/>
            <a:ext cx="8454570" cy="3326509"/>
          </a:xfrm>
        </p:spPr>
      </p:pic>
    </p:spTree>
    <p:extLst>
      <p:ext uri="{BB962C8B-B14F-4D97-AF65-F5344CB8AC3E}">
        <p14:creationId xmlns:p14="http://schemas.microsoft.com/office/powerpoint/2010/main" val="387991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8C66-0B16-4A90-8086-F932F930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5C9F5A-8771-47BB-AE0D-297E80238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312" y="1207363"/>
            <a:ext cx="10786529" cy="50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0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Toma\AppData\Local\Microsoft\Windows\INetCache\Content.Word\suić 16. Teritorij salonitanskog agera iz vremena prve dedukcije. Šratifana površina predstavlja ager centuiratus, deblja crta KM.PNG">
            <a:extLst>
              <a:ext uri="{FF2B5EF4-FFF2-40B4-BE49-F238E27FC236}">
                <a16:creationId xmlns:a16="http://schemas.microsoft.com/office/drawing/2014/main" id="{66AF45B5-D7E9-421B-BEBA-8872F2FBEF3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85" y="280743"/>
            <a:ext cx="5113045" cy="29902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F7D931-AB6B-40B0-98ED-44036016C670}"/>
              </a:ext>
            </a:extLst>
          </p:cNvPr>
          <p:cNvSpPr/>
          <p:nvPr/>
        </p:nvSpPr>
        <p:spPr>
          <a:xfrm>
            <a:off x="6981117" y="601803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800" b="1" dirty="0">
                <a:latin typeface="Arial Black" panose="020B0A04020102020204" pitchFamily="34" charset="0"/>
              </a:rPr>
              <a:t>Suić </a:t>
            </a:r>
            <a:r>
              <a:rPr lang="en-US" sz="800" b="1" dirty="0">
                <a:latin typeface="Arial Black" panose="020B0A04020102020204" pitchFamily="34" charset="0"/>
              </a:rPr>
              <a:t>1956 </a:t>
            </a:r>
            <a:r>
              <a:rPr lang="hr-HR" sz="800" b="1" dirty="0">
                <a:latin typeface="Arial Black" panose="020B0A04020102020204" pitchFamily="34" charset="0"/>
              </a:rPr>
              <a:t> Limitacija agera rimskih kolonija na istočnoj Jadranskoj obali</a:t>
            </a:r>
            <a:endParaRPr lang="en-US" sz="800" b="1" dirty="0">
              <a:latin typeface="Arial Black" panose="020B0A04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42BDB-E788-4E17-BDF5-D14F92C96D3D}"/>
              </a:ext>
            </a:extLst>
          </p:cNvPr>
          <p:cNvSpPr/>
          <p:nvPr/>
        </p:nvSpPr>
        <p:spPr>
          <a:xfrm>
            <a:off x="401230" y="2928731"/>
            <a:ext cx="588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ea typeface="Calibri" panose="020F0502020204030204" pitchFamily="34" charset="0"/>
              </a:rPr>
              <a:t>Prostirao se područjem od današnjeg naselja Kaštela Starog na zapadu, do toka rijeke Žrnovnice i planine Mosor na istoku, te prema brdu Kozjak i mjestu Klis prema svome zaleđu. Više od polovice tog teritorija je pripadalo koloniji Saloni, što uključuje cijelo Splitsko polje i Kaštelansko polje od Kaštela Kambelovca, odnosno oko 80 potpunih centurija i 20 nepotpunih (16 000</a:t>
            </a:r>
            <a:r>
              <a:rPr lang="hr-HR" i="1" dirty="0">
                <a:latin typeface="Times New Roman" panose="02020603050405020304" pitchFamily="18" charset="0"/>
                <a:ea typeface="Calibri" panose="020F0502020204030204" pitchFamily="34" charset="0"/>
              </a:rPr>
              <a:t> iuger</a:t>
            </a:r>
            <a:r>
              <a:rPr lang="hr-HR" dirty="0">
                <a:latin typeface="Times New Roman" panose="02020603050405020304" pitchFamily="18" charset="0"/>
                <a:ea typeface="Calibri" panose="020F0502020204030204" pitchFamily="34" charset="0"/>
              </a:rPr>
              <a:t>, oko 4000 ha). </a:t>
            </a:r>
            <a:endParaRPr lang="en-US" dirty="0"/>
          </a:p>
        </p:txBody>
      </p:sp>
      <p:pic>
        <p:nvPicPr>
          <p:cNvPr id="7" name="Picture 6" descr="C:\Users\Toma\AppData\Local\Microsoft\Windows\INetCache\Content.Word\Gayker.png">
            <a:extLst>
              <a:ext uri="{FF2B5EF4-FFF2-40B4-BE49-F238E27FC236}">
                <a16:creationId xmlns:a16="http://schemas.microsoft.com/office/drawing/2014/main" id="{07CE9BE7-04AE-4175-9A4A-9C1940A4B1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24" y="3271038"/>
            <a:ext cx="4033606" cy="25983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2767" y="368229"/>
            <a:ext cx="5713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/>
              <a:t>Kako pretraživati određenu </a:t>
            </a:r>
          </a:p>
          <a:p>
            <a:r>
              <a:rPr lang="hr-HR" sz="3200" b="1" dirty="0"/>
              <a:t>temu:</a:t>
            </a:r>
            <a:br>
              <a:rPr lang="hr-HR" sz="3200" b="1" dirty="0"/>
            </a:br>
            <a:r>
              <a:rPr lang="hr-HR" sz="3200" b="1" dirty="0"/>
              <a:t>npr. Ager Salone?</a:t>
            </a:r>
            <a:endParaRPr lang="en-US" sz="3200" b="1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305C907-8FC3-471E-8132-F619B3B9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ager, </a:t>
            </a:r>
            <a:r>
              <a:rPr lang="en-US" dirty="0" err="1"/>
              <a:t>centurijacija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18" b="29482"/>
          <a:stretch/>
        </p:blipFill>
        <p:spPr>
          <a:xfrm>
            <a:off x="506645" y="1413162"/>
            <a:ext cx="7831103" cy="3752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7737" y="3731895"/>
            <a:ext cx="6365134" cy="28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3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85DA-6EC2-471E-9908-19DB373F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63CCC4-53A8-4C22-942C-B75E01AF8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088" y="452718"/>
            <a:ext cx="11359823" cy="3693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D4EF09-A73A-4B5D-9109-C5C171FE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631" y="1622857"/>
            <a:ext cx="7385280" cy="50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505984"/>
            <a:ext cx="9404723" cy="1400530"/>
          </a:xfrm>
        </p:spPr>
        <p:txBody>
          <a:bodyPr/>
          <a:lstStyle/>
          <a:p>
            <a:r>
              <a:rPr lang="hr-HR" dirty="0"/>
              <a:t>Pretraživanje po općinama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FAB31-3312-4D7B-BC4C-D57ED7BA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47" y="1374924"/>
            <a:ext cx="10214468" cy="4341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400BD-C889-457A-B605-09FF55E4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266" y="1906514"/>
            <a:ext cx="3962677" cy="2647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08352B-EFCA-4D80-B262-A08B89968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529" y="2609097"/>
            <a:ext cx="4071479" cy="3547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958485-FF3A-44AF-8913-7BC94EAF3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527" y="4370462"/>
            <a:ext cx="10572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4F346CA-A369-4D68-90CF-2D2C1543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48649A-AA63-4921-831F-F2C7383A7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A92762-AA13-4556-A449-21564A856F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1157" y="273417"/>
            <a:ext cx="6566994" cy="305545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582A90-2D51-4A8B-82CF-DE804909E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8CF04A5-0B7D-4AE8-94DB-675860EB5B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54037" y="186829"/>
            <a:ext cx="5338803" cy="4047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033A82-1F0A-42EB-884A-00DE28151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900112"/>
            <a:ext cx="9753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ABC0-9AEB-4559-A2D5-903A3B11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FB733-EF98-4996-A86F-0D88B017A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7" y="220031"/>
            <a:ext cx="11677095" cy="537663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1ECE0F-A843-44BD-A7B2-13F192B8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0834" y="4696286"/>
            <a:ext cx="1617052" cy="20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0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ZAKONSKI OKVIR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USTAV REPUBLIKE HRVATSKE </a:t>
            </a:r>
            <a:r>
              <a:rPr lang="hr-HR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Jamči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pravo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pristup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informacijama</a:t>
            </a:r>
            <a:endParaRPr lang="hr-H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en-US" b="1" dirty="0" err="1"/>
              <a:t>Hrvatska</a:t>
            </a:r>
            <a:r>
              <a:rPr lang="en-US" b="1" dirty="0"/>
              <a:t> </a:t>
            </a:r>
            <a:r>
              <a:rPr lang="en-US" b="1" dirty="0" err="1"/>
              <a:t>deklaracija</a:t>
            </a:r>
            <a:r>
              <a:rPr lang="en-US" b="1" dirty="0"/>
              <a:t> o </a:t>
            </a:r>
            <a:r>
              <a:rPr lang="en-US" b="1" dirty="0" err="1"/>
              <a:t>otvorenom</a:t>
            </a:r>
            <a:r>
              <a:rPr lang="en-US" b="1" dirty="0"/>
              <a:t> </a:t>
            </a:r>
            <a:r>
              <a:rPr lang="en-US" b="1" dirty="0" err="1"/>
              <a:t>pristupu</a:t>
            </a:r>
            <a:r>
              <a:rPr lang="en-US" b="1" dirty="0"/>
              <a:t> </a:t>
            </a:r>
            <a:endParaRPr lang="hr-HR" b="1" dirty="0"/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https://www.fer.unizg.hr/oa2012/deklaracija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Otvoreni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je </a:t>
            </a:r>
            <a:r>
              <a:rPr lang="en-US" dirty="0" err="1"/>
              <a:t>javni</a:t>
            </a:r>
            <a:r>
              <a:rPr lang="en-US" dirty="0"/>
              <a:t> </a:t>
            </a:r>
            <a:r>
              <a:rPr lang="en-US" dirty="0" err="1"/>
              <a:t>interes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Znanstvene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</a:t>
            </a:r>
            <a:r>
              <a:rPr lang="en-US" dirty="0" err="1"/>
              <a:t>jesu</a:t>
            </a:r>
            <a:r>
              <a:rPr lang="en-US" dirty="0"/>
              <a:t> </a:t>
            </a:r>
            <a:r>
              <a:rPr lang="en-US" dirty="0" err="1"/>
              <a:t>nacionalno</a:t>
            </a:r>
            <a:r>
              <a:rPr lang="en-US" dirty="0"/>
              <a:t> </a:t>
            </a:r>
            <a:r>
              <a:rPr lang="en-US" dirty="0" err="1"/>
              <a:t>blago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Rezultati</a:t>
            </a:r>
            <a:r>
              <a:rPr lang="en-US" dirty="0"/>
              <a:t> </a:t>
            </a:r>
            <a:r>
              <a:rPr lang="en-US" dirty="0" err="1"/>
              <a:t>javno</a:t>
            </a:r>
            <a:r>
              <a:rPr lang="en-US" dirty="0"/>
              <a:t> </a:t>
            </a:r>
            <a:r>
              <a:rPr lang="en-US" dirty="0" err="1"/>
              <a:t>financiranih</a:t>
            </a:r>
            <a:r>
              <a:rPr lang="en-US" dirty="0"/>
              <a:t> </a:t>
            </a:r>
            <a:r>
              <a:rPr lang="en-US" dirty="0" err="1"/>
              <a:t>znanstvenih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r>
              <a:rPr lang="en-US" dirty="0"/>
              <a:t> </a:t>
            </a:r>
            <a:r>
              <a:rPr lang="en-US" dirty="0" err="1"/>
              <a:t>trebaju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u </a:t>
            </a:r>
            <a:r>
              <a:rPr lang="en-US" dirty="0" err="1"/>
              <a:t>otvorenom</a:t>
            </a:r>
            <a:r>
              <a:rPr lang="en-US" dirty="0"/>
              <a:t> </a:t>
            </a:r>
            <a:r>
              <a:rPr lang="en-US" dirty="0" err="1"/>
              <a:t>pristupu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Poseban</a:t>
            </a:r>
            <a:r>
              <a:rPr lang="en-US" dirty="0"/>
              <a:t> </a:t>
            </a:r>
            <a:r>
              <a:rPr lang="en-US" dirty="0" err="1"/>
              <a:t>značaj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</a:t>
            </a:r>
            <a:r>
              <a:rPr lang="en-US" dirty="0" err="1"/>
              <a:t>povezane</a:t>
            </a:r>
            <a:r>
              <a:rPr lang="en-US" dirty="0"/>
              <a:t> s </a:t>
            </a:r>
            <a:r>
              <a:rPr lang="en-US" dirty="0" err="1"/>
              <a:t>Hrvatskom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n-US" dirty="0" err="1"/>
              <a:t>Postupci</a:t>
            </a:r>
            <a:r>
              <a:rPr lang="en-US" dirty="0"/>
              <a:t> </a:t>
            </a:r>
            <a:r>
              <a:rPr lang="en-US" dirty="0" err="1"/>
              <a:t>vrednovanja</a:t>
            </a:r>
            <a:r>
              <a:rPr lang="en-US" dirty="0"/>
              <a:t> u </a:t>
            </a:r>
            <a:r>
              <a:rPr lang="en-US" dirty="0" err="1"/>
              <a:t>znanosti</a:t>
            </a:r>
            <a:r>
              <a:rPr lang="en-US" dirty="0"/>
              <a:t> ne </a:t>
            </a:r>
            <a:r>
              <a:rPr lang="en-US" dirty="0" err="1"/>
              <a:t>smiju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prepreka</a:t>
            </a:r>
            <a:r>
              <a:rPr lang="en-US" dirty="0"/>
              <a:t> </a:t>
            </a:r>
            <a:r>
              <a:rPr lang="en-US" dirty="0" err="1"/>
              <a:t>otvorenom</a:t>
            </a:r>
            <a:r>
              <a:rPr lang="en-US" dirty="0"/>
              <a:t> </a:t>
            </a:r>
            <a:r>
              <a:rPr lang="en-US" dirty="0" err="1"/>
              <a:t>pristupu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6. </a:t>
            </a:r>
            <a:r>
              <a:rPr lang="en-US" dirty="0" err="1"/>
              <a:t>Nužni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novi</a:t>
            </a:r>
            <a:r>
              <a:rPr lang="en-US" dirty="0"/>
              <a:t>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licenciranja</a:t>
            </a:r>
            <a:r>
              <a:rPr lang="en-US" dirty="0"/>
              <a:t> </a:t>
            </a:r>
            <a:r>
              <a:rPr lang="en-US" dirty="0" err="1"/>
              <a:t>pristupa</a:t>
            </a:r>
            <a:r>
              <a:rPr lang="en-US" dirty="0"/>
              <a:t> </a:t>
            </a:r>
            <a:r>
              <a:rPr lang="en-US" dirty="0" err="1"/>
              <a:t>informacijama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7. </a:t>
            </a:r>
            <a:r>
              <a:rPr lang="en-US" dirty="0" err="1"/>
              <a:t>Informacije</a:t>
            </a:r>
            <a:r>
              <a:rPr lang="en-US" dirty="0"/>
              <a:t> se </a:t>
            </a:r>
            <a:r>
              <a:rPr lang="en-US" dirty="0" err="1"/>
              <a:t>pohranjuju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čuvaju</a:t>
            </a:r>
            <a:r>
              <a:rPr lang="en-US" dirty="0"/>
              <a:t> </a:t>
            </a:r>
            <a:r>
              <a:rPr lang="en-US" dirty="0" err="1"/>
              <a:t>trajno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8. </a:t>
            </a:r>
            <a:r>
              <a:rPr lang="en-US" dirty="0" err="1"/>
              <a:t>Nacionalna</a:t>
            </a:r>
            <a:r>
              <a:rPr lang="en-US" dirty="0"/>
              <a:t> </a:t>
            </a:r>
            <a:r>
              <a:rPr lang="en-US" dirty="0" err="1"/>
              <a:t>infrastruktura</a:t>
            </a:r>
            <a:r>
              <a:rPr lang="en-US" dirty="0"/>
              <a:t> </a:t>
            </a:r>
            <a:r>
              <a:rPr lang="en-US" dirty="0" err="1"/>
              <a:t>otvorenog</a:t>
            </a:r>
            <a:r>
              <a:rPr lang="en-US" dirty="0"/>
              <a:t> </a:t>
            </a:r>
            <a:r>
              <a:rPr lang="en-US" dirty="0" err="1"/>
              <a:t>pristupa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održiva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98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152B-B306-4581-BC1D-75D7AAF6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...detalji iz strukture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99127-68FC-4FDD-843A-ED33A6771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5D040-6A92-45EA-A4EA-2F8DC02F8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148F1-4549-4602-A4DE-102ED873B3D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1256C8-6F50-47EC-94E6-51B040BF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3" y="159930"/>
            <a:ext cx="4084853" cy="349014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798B08-6658-4287-909C-143BBC055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8582" y="452718"/>
            <a:ext cx="4217418" cy="374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C8A2A0-3F15-4529-B9F1-C4A64795C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506" y="1085356"/>
            <a:ext cx="4521941" cy="38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2AEA-EFD1-4637-993D-FA3735A2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1F3AE-1CE0-4183-AD0B-BE6FD5D0D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228554-BC6A-479A-8188-694AEE839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4222" y="289895"/>
            <a:ext cx="4395787" cy="323021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EBB6D-9D85-4A06-853C-46A6C4D6A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DC48B1-5F03-402A-A475-8B775F7C25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8489E-9828-4513-8C90-2F52F2E62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021" y="1152570"/>
            <a:ext cx="5804104" cy="473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8A606-B21E-4AEF-9C41-3EA1F3D22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067" y="3520159"/>
            <a:ext cx="5240784" cy="255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51125-0B5F-461A-894D-D8254C7E0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37" y="402195"/>
            <a:ext cx="7006159" cy="5254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7D0C4-53A0-4D7F-9C17-4C99BD67CCC2}"/>
              </a:ext>
            </a:extLst>
          </p:cNvPr>
          <p:cNvSpPr txBox="1"/>
          <p:nvPr/>
        </p:nvSpPr>
        <p:spPr>
          <a:xfrm>
            <a:off x="8291744" y="1686757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Pratite nas na facebooku!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BF79F-9571-4A5F-9627-33DB4FCC7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191" y="3429000"/>
            <a:ext cx="8738586" cy="32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76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BD58-169E-466F-BF28-04D29053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b="1" i="1" dirty="0"/>
              <a:t>NULLA DIES SINE BAZA!</a:t>
            </a:r>
            <a:br>
              <a:rPr lang="hr-HR" sz="4400" b="1" i="1" dirty="0"/>
            </a:br>
            <a:br>
              <a:rPr lang="hr-HR" sz="5400" b="1" i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82826-D17E-4AE4-803D-602DB8E1D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134" y="4590442"/>
            <a:ext cx="4396338" cy="576262"/>
          </a:xfrm>
        </p:spPr>
        <p:txBody>
          <a:bodyPr/>
          <a:lstStyle/>
          <a:p>
            <a:r>
              <a:rPr lang="hr-HR" sz="8800" b="1" dirty="0"/>
              <a:t>Hvala na pažnji!  </a:t>
            </a:r>
            <a:endParaRPr lang="en-US" sz="88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1180B-1C13-46FF-A165-2F9B21A32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134" y="2719573"/>
            <a:ext cx="4396339" cy="3741738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C1BFE-BADA-459F-81AE-48DE9FFB4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A82AE8-C10F-4285-B22F-0E37E900BE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2957884"/>
            <a:ext cx="4395788" cy="2959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F5043C-A937-47A3-B941-2353358E1E18}"/>
              </a:ext>
            </a:extLst>
          </p:cNvPr>
          <p:cNvSpPr txBox="1"/>
          <p:nvPr/>
        </p:nvSpPr>
        <p:spPr>
          <a:xfrm>
            <a:off x="7159805" y="253490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10.10.2021.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5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Projekt 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Antička baza podataka RH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5119358" cy="4195481"/>
          </a:xfrm>
        </p:spPr>
        <p:txBody>
          <a:bodyPr/>
          <a:lstStyle/>
          <a:p>
            <a:r>
              <a:rPr lang="hr-HR" dirty="0"/>
              <a:t>Financiran – vlastita sredsva IARH-a</a:t>
            </a:r>
          </a:p>
          <a:p>
            <a:r>
              <a:rPr lang="hr-HR" dirty="0"/>
              <a:t>Izvori: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	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1"/>
                </a:solidFill>
              </a:rPr>
              <a:t> Arhiv IARH-a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1"/>
                </a:solidFill>
              </a:rPr>
              <a:t> vlastita istraživanja i rekognosciranja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bg1"/>
                </a:solidFill>
              </a:rPr>
              <a:t> proučavanje starih izvora i literature</a:t>
            </a:r>
          </a:p>
          <a:p>
            <a:pPr marL="457200" lvl="1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hr-HR" dirty="0">
                <a:solidFill>
                  <a:schemeClr val="bg1"/>
                </a:solidFill>
              </a:rPr>
              <a:t>Aplikaciju je izradila tvrtka Sarpa d.o.o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63937" y="2052918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/>
              <a:t>Baza je online od 24. svibnja 2018.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970815" y="2814452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Najlakši pristup je sa stranice Insitut</a:t>
            </a:r>
            <a:r>
              <a:rPr lang="en-US" dirty="0"/>
              <a:t>a</a:t>
            </a:r>
            <a:endParaRPr lang="hr-HR" dirty="0"/>
          </a:p>
          <a:p>
            <a:r>
              <a:rPr lang="hr-HR" dirty="0"/>
              <a:t>www.iarh.hr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B3476-CF21-4A23-8E04-B975309C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109" y="3723078"/>
            <a:ext cx="5542625" cy="278069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6989259">
            <a:off x="10687146" y="3685520"/>
            <a:ext cx="1175943" cy="973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65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Suradnici (IARH)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41" y="1152983"/>
            <a:ext cx="8946541" cy="4195481"/>
          </a:xfrm>
        </p:spPr>
        <p:txBody>
          <a:bodyPr/>
          <a:lstStyle/>
          <a:p>
            <a:r>
              <a:rPr lang="hr-HR" dirty="0"/>
              <a:t>Ravnatelj - Marko Dizdar</a:t>
            </a:r>
          </a:p>
          <a:p>
            <a:r>
              <a:rPr lang="hr-HR" dirty="0"/>
              <a:t>Koordinatorica – Ivana Ožanić Roguljić</a:t>
            </a:r>
          </a:p>
          <a:p>
            <a:r>
              <a:rPr lang="hr-HR" dirty="0"/>
              <a:t>ARHINDOKS – Kristina Jelinčić Vučković</a:t>
            </a:r>
          </a:p>
          <a:p>
            <a:pPr marL="0" indent="0">
              <a:buNone/>
            </a:pPr>
            <a:r>
              <a:rPr lang="hr-HR" dirty="0"/>
              <a:t>			- Kristina Turkalj</a:t>
            </a:r>
          </a:p>
          <a:p>
            <a:r>
              <a:rPr lang="hr-HR" dirty="0"/>
              <a:t>Goranka Lipovac Vrkljan, Ana Konestra, Pia Šmalcelj Novaković, Bartul Šiljeg, Asja Tonc, Marina </a:t>
            </a:r>
            <a:r>
              <a:rPr lang="hr-HR" dirty="0" err="1"/>
              <a:t>Ugarković</a:t>
            </a:r>
            <a:r>
              <a:rPr lang="hr-HR" dirty="0"/>
              <a:t>, </a:t>
            </a:r>
            <a:r>
              <a:rPr lang="hr-HR" dirty="0" err="1"/>
              <a:t>Jere</a:t>
            </a:r>
            <a:r>
              <a:rPr lang="hr-HR" dirty="0"/>
              <a:t> Drpić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011" y="3768381"/>
            <a:ext cx="6673933" cy="30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VANJSKI SURADNICI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152983"/>
            <a:ext cx="8946541" cy="4195481"/>
          </a:xfrm>
        </p:spPr>
        <p:txBody>
          <a:bodyPr numCol="2">
            <a:normAutofit fontScale="40000" lnSpcReduction="2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en-US" dirty="0" err="1"/>
              <a:t>Alduk</a:t>
            </a:r>
            <a:r>
              <a:rPr lang="en-US" dirty="0"/>
              <a:t>, Ivan, </a:t>
            </a:r>
            <a:r>
              <a:rPr lang="en-US" dirty="0" err="1"/>
              <a:t>Konzervatorski</a:t>
            </a:r>
            <a:r>
              <a:rPr lang="en-US" dirty="0"/>
              <a:t> </a:t>
            </a:r>
            <a:r>
              <a:rPr lang="en-US" dirty="0" err="1"/>
              <a:t>odjel</a:t>
            </a:r>
            <a:r>
              <a:rPr lang="en-US" dirty="0"/>
              <a:t> </a:t>
            </a:r>
            <a:r>
              <a:rPr lang="en-US" dirty="0" err="1"/>
              <a:t>Ministarstva</a:t>
            </a:r>
            <a:r>
              <a:rPr lang="en-US" dirty="0"/>
              <a:t> </a:t>
            </a:r>
            <a:r>
              <a:rPr lang="en-US" dirty="0" err="1"/>
              <a:t>kulture</a:t>
            </a:r>
            <a:r>
              <a:rPr lang="en-US" dirty="0"/>
              <a:t> u </a:t>
            </a:r>
            <a:r>
              <a:rPr lang="en-US" dirty="0" err="1"/>
              <a:t>Imotskom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Artuković</a:t>
            </a:r>
            <a:r>
              <a:rPr lang="en-US" dirty="0"/>
              <a:t>, Ivana, </a:t>
            </a:r>
            <a:r>
              <a:rPr lang="en-US" dirty="0" err="1"/>
              <a:t>Muzej</a:t>
            </a:r>
            <a:r>
              <a:rPr lang="en-US" dirty="0"/>
              <a:t> </a:t>
            </a:r>
            <a:r>
              <a:rPr lang="en-US" dirty="0" err="1"/>
              <a:t>brodskog</a:t>
            </a:r>
            <a:r>
              <a:rPr lang="en-US" dirty="0"/>
              <a:t> </a:t>
            </a:r>
            <a:r>
              <a:rPr lang="en-US" dirty="0" err="1"/>
              <a:t>Posavlja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Borzić</a:t>
            </a:r>
            <a:r>
              <a:rPr lang="en-US" dirty="0"/>
              <a:t>, Igor,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Zadru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Drpić</a:t>
            </a:r>
            <a:r>
              <a:rPr lang="en-US" dirty="0"/>
              <a:t>, Jere</a:t>
            </a:r>
          </a:p>
          <a:p>
            <a:endParaRPr lang="en-US" dirty="0"/>
          </a:p>
          <a:p>
            <a:r>
              <a:rPr lang="en-US" dirty="0" err="1"/>
              <a:t>Jakovljević</a:t>
            </a:r>
            <a:r>
              <a:rPr lang="en-US" dirty="0"/>
              <a:t>, Goran, </a:t>
            </a:r>
            <a:r>
              <a:rPr lang="en-US" dirty="0" err="1"/>
              <a:t>Gradski</a:t>
            </a:r>
            <a:r>
              <a:rPr lang="en-US" dirty="0"/>
              <a:t> </a:t>
            </a:r>
            <a:r>
              <a:rPr lang="en-US" dirty="0" err="1"/>
              <a:t>muzej</a:t>
            </a:r>
            <a:r>
              <a:rPr lang="en-US" dirty="0"/>
              <a:t> </a:t>
            </a:r>
            <a:r>
              <a:rPr lang="en-US" dirty="0" err="1"/>
              <a:t>Bjelovar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Kolak</a:t>
            </a:r>
            <a:r>
              <a:rPr lang="en-US" dirty="0"/>
              <a:t>, </a:t>
            </a:r>
            <a:r>
              <a:rPr lang="en-US" dirty="0" err="1"/>
              <a:t>Tatjana</a:t>
            </a:r>
            <a:r>
              <a:rPr lang="en-US" dirty="0"/>
              <a:t>, </a:t>
            </a:r>
            <a:r>
              <a:rPr lang="en-US" dirty="0" err="1"/>
              <a:t>Muzej</a:t>
            </a:r>
            <a:r>
              <a:rPr lang="en-US" dirty="0"/>
              <a:t> Like </a:t>
            </a:r>
            <a:r>
              <a:rPr lang="en-US" dirty="0" err="1"/>
              <a:t>Gospić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Matijašić</a:t>
            </a:r>
            <a:r>
              <a:rPr lang="en-US" dirty="0"/>
              <a:t>, Robert, </a:t>
            </a:r>
            <a:r>
              <a:rPr lang="en-US" dirty="0" err="1"/>
              <a:t>Sveučilište</a:t>
            </a:r>
            <a:r>
              <a:rPr lang="en-US" dirty="0"/>
              <a:t> </a:t>
            </a:r>
            <a:r>
              <a:rPr lang="en-US" dirty="0" err="1"/>
              <a:t>Jurja</a:t>
            </a:r>
            <a:r>
              <a:rPr lang="en-US" dirty="0"/>
              <a:t> </a:t>
            </a:r>
            <a:r>
              <a:rPr lang="en-US" dirty="0" err="1"/>
              <a:t>Dobrile</a:t>
            </a:r>
            <a:r>
              <a:rPr lang="en-US" dirty="0"/>
              <a:t> u Puli</a:t>
            </a:r>
          </a:p>
          <a:p>
            <a:endParaRPr lang="en-US" dirty="0"/>
          </a:p>
          <a:p>
            <a:r>
              <a:rPr lang="en-US" dirty="0" err="1"/>
              <a:t>Mikolašević</a:t>
            </a:r>
            <a:r>
              <a:rPr lang="en-US" dirty="0"/>
              <a:t>, Marko, </a:t>
            </a:r>
            <a:r>
              <a:rPr lang="en-US" dirty="0" err="1"/>
              <a:t>Konzervatorski</a:t>
            </a:r>
            <a:r>
              <a:rPr lang="en-US" dirty="0"/>
              <a:t> </a:t>
            </a:r>
            <a:r>
              <a:rPr lang="en-US" dirty="0" err="1"/>
              <a:t>odjel</a:t>
            </a:r>
            <a:r>
              <a:rPr lang="en-US" dirty="0"/>
              <a:t> </a:t>
            </a:r>
            <a:r>
              <a:rPr lang="en-US" dirty="0" err="1"/>
              <a:t>Ministarstva</a:t>
            </a:r>
            <a:r>
              <a:rPr lang="en-US" dirty="0"/>
              <a:t> </a:t>
            </a:r>
            <a:r>
              <a:rPr lang="en-US" dirty="0" err="1"/>
              <a:t>kulture</a:t>
            </a:r>
            <a:r>
              <a:rPr lang="en-US" dirty="0"/>
              <a:t> u </a:t>
            </a:r>
            <a:r>
              <a:rPr lang="en-US" dirty="0" err="1"/>
              <a:t>Vukovaru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Miletić</a:t>
            </a:r>
            <a:r>
              <a:rPr lang="en-US" dirty="0"/>
              <a:t> </a:t>
            </a:r>
            <a:r>
              <a:rPr lang="en-US" dirty="0" err="1"/>
              <a:t>Ča</a:t>
            </a:r>
            <a:r>
              <a:rPr lang="hr-HR" dirty="0"/>
              <a:t>k</a:t>
            </a:r>
            <a:r>
              <a:rPr lang="en-US" dirty="0" err="1"/>
              <a:t>širan</a:t>
            </a:r>
            <a:r>
              <a:rPr lang="en-US" dirty="0"/>
              <a:t>, Ivana, </a:t>
            </a:r>
            <a:r>
              <a:rPr lang="en-US" dirty="0" err="1"/>
              <a:t>Konzervatorski</a:t>
            </a:r>
            <a:r>
              <a:rPr lang="en-US" dirty="0"/>
              <a:t> </a:t>
            </a:r>
            <a:r>
              <a:rPr lang="en-US" dirty="0" err="1"/>
              <a:t>odjel</a:t>
            </a:r>
            <a:r>
              <a:rPr lang="en-US" dirty="0"/>
              <a:t> </a:t>
            </a:r>
            <a:r>
              <a:rPr lang="en-US" dirty="0" err="1"/>
              <a:t>Ministarstva</a:t>
            </a:r>
            <a:r>
              <a:rPr lang="en-US" dirty="0"/>
              <a:t> </a:t>
            </a:r>
            <a:r>
              <a:rPr lang="en-US" dirty="0" err="1"/>
              <a:t>kulture</a:t>
            </a:r>
            <a:r>
              <a:rPr lang="en-US" dirty="0"/>
              <a:t> u </a:t>
            </a:r>
            <a:r>
              <a:rPr lang="en-US" dirty="0" err="1"/>
              <a:t>Sisku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Mirković</a:t>
            </a:r>
            <a:r>
              <a:rPr lang="en-US" dirty="0"/>
              <a:t>, Zoran</a:t>
            </a:r>
          </a:p>
          <a:p>
            <a:endParaRPr lang="en-US" dirty="0"/>
          </a:p>
          <a:p>
            <a:r>
              <a:rPr lang="en-US" b="1" dirty="0" err="1"/>
              <a:t>Pavličić</a:t>
            </a:r>
            <a:r>
              <a:rPr lang="en-US" b="1" dirty="0"/>
              <a:t> Hein, </a:t>
            </a:r>
            <a:r>
              <a:rPr lang="en-US" b="1" dirty="0" err="1"/>
              <a:t>Mirela</a:t>
            </a:r>
            <a:r>
              <a:rPr lang="en-US" b="1" dirty="0"/>
              <a:t>, </a:t>
            </a:r>
            <a:r>
              <a:rPr lang="en-US" b="1" dirty="0" err="1"/>
              <a:t>Gradski</a:t>
            </a:r>
            <a:r>
              <a:rPr lang="en-US" b="1" dirty="0"/>
              <a:t> </a:t>
            </a:r>
            <a:r>
              <a:rPr lang="en-US" b="1" dirty="0" err="1"/>
              <a:t>muzej</a:t>
            </a:r>
            <a:r>
              <a:rPr lang="en-US" b="1" dirty="0"/>
              <a:t> </a:t>
            </a:r>
            <a:r>
              <a:rPr lang="en-US" b="1" dirty="0" err="1"/>
              <a:t>Požega</a:t>
            </a:r>
            <a:endParaRPr lang="en-US" b="1" dirty="0"/>
          </a:p>
          <a:p>
            <a:endParaRPr lang="hr-HR" dirty="0"/>
          </a:p>
          <a:p>
            <a:endParaRPr lang="en-US" dirty="0"/>
          </a:p>
          <a:p>
            <a:r>
              <a:rPr lang="en-US" dirty="0" err="1"/>
              <a:t>Perkić</a:t>
            </a:r>
            <a:r>
              <a:rPr lang="en-US" dirty="0"/>
              <a:t>, </a:t>
            </a:r>
            <a:r>
              <a:rPr lang="en-US" dirty="0" err="1"/>
              <a:t>Domagoj</a:t>
            </a:r>
            <a:r>
              <a:rPr lang="en-US" dirty="0"/>
              <a:t>, </a:t>
            </a:r>
            <a:r>
              <a:rPr lang="en-US" dirty="0" err="1"/>
              <a:t>Dubrovački</a:t>
            </a:r>
            <a:r>
              <a:rPr lang="en-US" dirty="0"/>
              <a:t> </a:t>
            </a:r>
            <a:r>
              <a:rPr lang="en-US" dirty="0" err="1"/>
              <a:t>muzeji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Radić</a:t>
            </a:r>
            <a:r>
              <a:rPr lang="en-US" dirty="0"/>
              <a:t> Rossi, Irena, </a:t>
            </a:r>
            <a:r>
              <a:rPr lang="en-US" dirty="0" err="1"/>
              <a:t>Sveučilište</a:t>
            </a:r>
            <a:r>
              <a:rPr lang="en-US" dirty="0"/>
              <a:t> u </a:t>
            </a:r>
            <a:r>
              <a:rPr lang="en-US" dirty="0" err="1"/>
              <a:t>Zadru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Šimek</a:t>
            </a:r>
            <a:r>
              <a:rPr lang="en-US" dirty="0"/>
              <a:t>, Marina</a:t>
            </a:r>
          </a:p>
          <a:p>
            <a:endParaRPr lang="en-US" dirty="0"/>
          </a:p>
          <a:p>
            <a:r>
              <a:rPr lang="en-US" dirty="0" err="1"/>
              <a:t>Vulić</a:t>
            </a:r>
            <a:r>
              <a:rPr lang="en-US" dirty="0"/>
              <a:t>, </a:t>
            </a:r>
            <a:r>
              <a:rPr lang="en-US" dirty="0" err="1"/>
              <a:t>Hrvoje</a:t>
            </a:r>
            <a:r>
              <a:rPr lang="en-US" dirty="0"/>
              <a:t>, </a:t>
            </a:r>
            <a:r>
              <a:rPr lang="en-US" dirty="0" err="1"/>
              <a:t>Gradski</a:t>
            </a:r>
            <a:r>
              <a:rPr lang="en-US" dirty="0"/>
              <a:t> </a:t>
            </a:r>
            <a:r>
              <a:rPr lang="en-US" dirty="0" err="1"/>
              <a:t>muzej</a:t>
            </a:r>
            <a:r>
              <a:rPr lang="en-US" dirty="0"/>
              <a:t> </a:t>
            </a:r>
            <a:r>
              <a:rPr lang="en-US" dirty="0" err="1"/>
              <a:t>Vinkovci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57" t="15940" r="1233" b="3165"/>
          <a:stretch/>
        </p:blipFill>
        <p:spPr>
          <a:xfrm>
            <a:off x="7618119" y="2553513"/>
            <a:ext cx="4407249" cy="3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8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Osnovni podaci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64" y="1152983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o </a:t>
            </a:r>
            <a:r>
              <a:rPr lang="en-US" dirty="0" err="1"/>
              <a:t>teritorijalnom</a:t>
            </a:r>
            <a:r>
              <a:rPr lang="en-US" dirty="0"/>
              <a:t> </a:t>
            </a:r>
            <a:r>
              <a:rPr lang="en-US" dirty="0" err="1"/>
              <a:t>ustroju</a:t>
            </a:r>
            <a:r>
              <a:rPr lang="en-US" dirty="0"/>
              <a:t> RH (</a:t>
            </a:r>
            <a:r>
              <a:rPr lang="en-US" dirty="0" err="1"/>
              <a:t>županije</a:t>
            </a:r>
            <a:r>
              <a:rPr lang="en-US" dirty="0"/>
              <a:t>, </a:t>
            </a:r>
            <a:r>
              <a:rPr lang="en-US" dirty="0" err="1"/>
              <a:t>općine</a:t>
            </a:r>
            <a:r>
              <a:rPr lang="en-US" dirty="0"/>
              <a:t>, </a:t>
            </a:r>
            <a:r>
              <a:rPr lang="en-US" dirty="0" err="1"/>
              <a:t>naselja</a:t>
            </a:r>
            <a:r>
              <a:rPr lang="en-US" dirty="0"/>
              <a:t>,…)</a:t>
            </a:r>
          </a:p>
          <a:p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o </a:t>
            </a:r>
            <a:r>
              <a:rPr lang="en-US" dirty="0" err="1"/>
              <a:t>konzervatorskim</a:t>
            </a:r>
            <a:r>
              <a:rPr lang="en-US" dirty="0"/>
              <a:t> </a:t>
            </a:r>
            <a:r>
              <a:rPr lang="en-US" dirty="0" err="1"/>
              <a:t>odjelima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muzejima</a:t>
            </a:r>
            <a:r>
              <a:rPr lang="en-US" dirty="0"/>
              <a:t> RH</a:t>
            </a:r>
          </a:p>
          <a:p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o </a:t>
            </a:r>
            <a:r>
              <a:rPr lang="en-US" dirty="0" err="1"/>
              <a:t>vrstama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tipovima</a:t>
            </a:r>
            <a:r>
              <a:rPr lang="en-US" dirty="0"/>
              <a:t> </a:t>
            </a:r>
            <a:r>
              <a:rPr lang="en-US" dirty="0" err="1"/>
              <a:t>lokaliteta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o</a:t>
            </a:r>
            <a:r>
              <a:rPr lang="hr-HR" dirty="0"/>
              <a:t> </a:t>
            </a:r>
            <a:r>
              <a:rPr lang="en-US" dirty="0"/>
              <a:t> </a:t>
            </a:r>
            <a:r>
              <a:rPr lang="hr-HR" dirty="0"/>
              <a:t>pripadnosti provincijama i regijama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o </a:t>
            </a:r>
            <a:r>
              <a:rPr lang="en-US" dirty="0" err="1"/>
              <a:t>literaturi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o </a:t>
            </a:r>
            <a:r>
              <a:rPr lang="en-US" dirty="0" err="1"/>
              <a:t>lokalitetima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podlokalitetima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4B11A-C149-47D1-BCED-960D678E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64" y="1152983"/>
            <a:ext cx="11091169" cy="53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3" y="188640"/>
            <a:ext cx="10996551" cy="6624736"/>
          </a:xfrm>
        </p:spPr>
        <p:txBody>
          <a:bodyPr numCol="4">
            <a:normAutofit fontScale="25000" lnSpcReduction="20000"/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URBANA CJELINA </a:t>
            </a:r>
          </a:p>
          <a:p>
            <a:r>
              <a:rPr lang="vi-VN" sz="3600" dirty="0"/>
              <a:t>1.	Grčki grad/polis</a:t>
            </a:r>
          </a:p>
          <a:p>
            <a:r>
              <a:rPr lang="vi-VN" sz="3600" dirty="0"/>
              <a:t>2.	Colonia </a:t>
            </a:r>
          </a:p>
          <a:p>
            <a:r>
              <a:rPr lang="vi-VN" sz="3600" dirty="0"/>
              <a:t>3.	Municipium </a:t>
            </a:r>
          </a:p>
          <a:p>
            <a:r>
              <a:rPr lang="vi-VN" sz="3600" dirty="0"/>
              <a:t>4.	Gradovi s italskim pravom </a:t>
            </a:r>
          </a:p>
          <a:p>
            <a:r>
              <a:rPr lang="vi-VN" sz="3600" dirty="0"/>
              <a:t>5.	Civitas</a:t>
            </a:r>
          </a:p>
          <a:p>
            <a:r>
              <a:rPr lang="vi-VN" sz="3600" dirty="0"/>
              <a:t>6.	Grad (bez statusa)</a:t>
            </a:r>
            <a:endParaRPr lang="hr-HR" sz="3600" dirty="0"/>
          </a:p>
          <a:p>
            <a:endParaRPr lang="vi-VN" sz="3600" dirty="0"/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RURALNA CJELIN</a:t>
            </a:r>
            <a:r>
              <a:rPr lang="hr-HR" sz="3600" b="1" dirty="0">
                <a:solidFill>
                  <a:schemeClr val="bg1"/>
                </a:solidFill>
              </a:rPr>
              <a:t>A</a:t>
            </a:r>
            <a:endParaRPr lang="vi-VN" sz="3600" b="1" dirty="0">
              <a:solidFill>
                <a:schemeClr val="bg1"/>
              </a:solidFill>
            </a:endParaRPr>
          </a:p>
          <a:p>
            <a:r>
              <a:rPr lang="vi-VN" sz="3600" dirty="0"/>
              <a:t>1.	Vicus</a:t>
            </a:r>
          </a:p>
          <a:p>
            <a:r>
              <a:rPr lang="vi-VN" sz="3600" dirty="0"/>
              <a:t>2.	Pagus</a:t>
            </a:r>
          </a:p>
          <a:p>
            <a:r>
              <a:rPr lang="vi-VN" sz="3600" dirty="0"/>
              <a:t>3.	Villa rustica</a:t>
            </a:r>
          </a:p>
          <a:p>
            <a:r>
              <a:rPr lang="vi-VN" sz="3600" dirty="0"/>
              <a:t>4.	Villa maritima</a:t>
            </a:r>
          </a:p>
          <a:p>
            <a:r>
              <a:rPr lang="vi-VN" sz="3600" dirty="0"/>
              <a:t>5.	Visinsko naselje</a:t>
            </a:r>
          </a:p>
          <a:p>
            <a:r>
              <a:rPr lang="vi-VN" sz="3600" dirty="0"/>
              <a:t>6.	Ruralni kompleks bez kategorije</a:t>
            </a:r>
          </a:p>
          <a:p>
            <a:r>
              <a:rPr lang="vi-VN" sz="3600" dirty="0"/>
              <a:t>7.	Gradina</a:t>
            </a:r>
          </a:p>
          <a:p>
            <a:r>
              <a:rPr lang="vi-VN" sz="3600" dirty="0"/>
              <a:t>8.	Zbjeg</a:t>
            </a: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STAMBENI OBJEKT</a:t>
            </a:r>
          </a:p>
          <a:p>
            <a:r>
              <a:rPr lang="vi-VN" sz="3600" dirty="0"/>
              <a:t>1.	insula</a:t>
            </a:r>
          </a:p>
          <a:p>
            <a:r>
              <a:rPr lang="vi-VN" sz="3600" dirty="0"/>
              <a:t>2.	villa urbana</a:t>
            </a:r>
          </a:p>
          <a:p>
            <a:r>
              <a:rPr lang="vi-VN" sz="3600" dirty="0"/>
              <a:t>3.	palača</a:t>
            </a: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GOSPODARSKI OBJEKT</a:t>
            </a:r>
          </a:p>
          <a:p>
            <a:r>
              <a:rPr lang="vi-VN" sz="3600" dirty="0"/>
              <a:t>1.	ostaci centaurijacije (Hora/ager ?)</a:t>
            </a:r>
          </a:p>
          <a:p>
            <a:r>
              <a:rPr lang="vi-VN" sz="3600" dirty="0"/>
              <a:t>2.	proizvodni objekt </a:t>
            </a:r>
          </a:p>
          <a:p>
            <a:r>
              <a:rPr lang="vi-VN" sz="3600" dirty="0"/>
              <a:t>3.	skladišni prostori</a:t>
            </a:r>
            <a:endParaRPr lang="hr-HR" sz="3600" dirty="0"/>
          </a:p>
          <a:p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SAKRALNI OBJEKT</a:t>
            </a:r>
          </a:p>
          <a:p>
            <a:r>
              <a:rPr lang="vi-VN" sz="3600" dirty="0"/>
              <a:t>1.	Kultno mjesto</a:t>
            </a:r>
          </a:p>
          <a:p>
            <a:r>
              <a:rPr lang="vi-VN" sz="3600" dirty="0"/>
              <a:t>2.	Hram</a:t>
            </a:r>
          </a:p>
          <a:p>
            <a:r>
              <a:rPr lang="vi-VN" sz="3600" dirty="0"/>
              <a:t>3.	Bazilika</a:t>
            </a:r>
          </a:p>
          <a:p>
            <a:r>
              <a:rPr lang="vi-VN" sz="3600" dirty="0"/>
              <a:t>4.         Samostan</a:t>
            </a:r>
          </a:p>
          <a:p>
            <a:r>
              <a:rPr lang="vi-VN" sz="3600" dirty="0"/>
              <a:t>5.         Žrtvenik </a:t>
            </a:r>
          </a:p>
          <a:p>
            <a:r>
              <a:rPr lang="vi-VN" sz="3600" dirty="0"/>
              <a:t>6.         Špilja</a:t>
            </a:r>
          </a:p>
          <a:p>
            <a:endParaRPr lang="vi-VN" sz="3600" dirty="0"/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POGREBNI PROSTOR</a:t>
            </a:r>
          </a:p>
          <a:p>
            <a:r>
              <a:rPr lang="vi-VN" sz="3600" dirty="0"/>
              <a:t>1.	Nekropola</a:t>
            </a:r>
          </a:p>
          <a:p>
            <a:r>
              <a:rPr lang="vi-VN" sz="3600" dirty="0"/>
              <a:t>2.	Groblje</a:t>
            </a:r>
          </a:p>
          <a:p>
            <a:r>
              <a:rPr lang="vi-VN" sz="3600" dirty="0"/>
              <a:t>3.	Grob</a:t>
            </a:r>
          </a:p>
          <a:p>
            <a:r>
              <a:rPr lang="vi-VN" sz="3600" dirty="0"/>
              <a:t>4.	Mauzolej</a:t>
            </a:r>
          </a:p>
          <a:p>
            <a:r>
              <a:rPr lang="vi-VN" sz="3600" dirty="0"/>
              <a:t>5.	Nadgrobni spomenik </a:t>
            </a:r>
          </a:p>
          <a:p>
            <a:r>
              <a:rPr lang="vi-VN" sz="3600" dirty="0"/>
              <a:t>6.	Sarkofag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KOMUNALNA INFRASTRUKTURA</a:t>
            </a:r>
          </a:p>
          <a:p>
            <a:r>
              <a:rPr lang="vi-VN" sz="3600" dirty="0"/>
              <a:t>1.	Vodovod</a:t>
            </a:r>
          </a:p>
          <a:p>
            <a:r>
              <a:rPr lang="vi-VN" sz="3600" dirty="0"/>
              <a:t>2.	Kanalizacija</a:t>
            </a:r>
          </a:p>
          <a:p>
            <a:r>
              <a:rPr lang="vi-VN" sz="3600" dirty="0"/>
              <a:t>3.	Bunar</a:t>
            </a:r>
          </a:p>
          <a:p>
            <a:r>
              <a:rPr lang="vi-VN" sz="3600" dirty="0"/>
              <a:t>4.	Cisterna</a:t>
            </a:r>
          </a:p>
          <a:p>
            <a:r>
              <a:rPr lang="vi-VN" sz="3600" dirty="0"/>
              <a:t>5.	Kanal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PROMETNA INFRASTRUKTURA</a:t>
            </a:r>
          </a:p>
          <a:p>
            <a:r>
              <a:rPr lang="vi-VN" sz="3600" dirty="0"/>
              <a:t>1.	Cesta</a:t>
            </a:r>
          </a:p>
          <a:p>
            <a:r>
              <a:rPr lang="vi-VN" sz="3600" dirty="0"/>
              <a:t>2.	Luka </a:t>
            </a:r>
          </a:p>
          <a:p>
            <a:r>
              <a:rPr lang="vi-VN" sz="3600" dirty="0"/>
              <a:t>3.	Mansio</a:t>
            </a:r>
          </a:p>
          <a:p>
            <a:r>
              <a:rPr lang="vi-VN" sz="3600" dirty="0"/>
              <a:t>4.	Most</a:t>
            </a:r>
          </a:p>
          <a:p>
            <a:r>
              <a:rPr lang="vi-VN" sz="3600" dirty="0"/>
              <a:t>5.	Mutatio</a:t>
            </a:r>
          </a:p>
          <a:p>
            <a:r>
              <a:rPr lang="vi-VN" sz="3600" dirty="0"/>
              <a:t>6.	Postaja </a:t>
            </a:r>
          </a:p>
          <a:p>
            <a:r>
              <a:rPr lang="vi-VN" sz="3600" dirty="0"/>
              <a:t>7.	Obalna struktura</a:t>
            </a:r>
          </a:p>
          <a:p>
            <a:r>
              <a:rPr lang="vi-VN" sz="3600" dirty="0"/>
              <a:t>8.	Statio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JAVNI OBJEKT</a:t>
            </a:r>
          </a:p>
          <a:p>
            <a:r>
              <a:rPr lang="vi-VN" sz="3600" dirty="0"/>
              <a:t>1.	amfiteatar</a:t>
            </a:r>
          </a:p>
          <a:p>
            <a:r>
              <a:rPr lang="vi-VN" sz="3600" dirty="0"/>
              <a:t>2.	teatar</a:t>
            </a:r>
          </a:p>
          <a:p>
            <a:r>
              <a:rPr lang="vi-VN" sz="3600" dirty="0"/>
              <a:t>3.	forum</a:t>
            </a:r>
          </a:p>
          <a:p>
            <a:r>
              <a:rPr lang="vi-VN" sz="3600" dirty="0"/>
              <a:t>4.	terme</a:t>
            </a:r>
          </a:p>
          <a:p>
            <a:r>
              <a:rPr lang="vi-VN" sz="3600" dirty="0"/>
              <a:t>5.	trijem</a:t>
            </a:r>
          </a:p>
          <a:p>
            <a:r>
              <a:rPr lang="vi-VN" sz="3600" dirty="0"/>
              <a:t>6.	memorativne građevine </a:t>
            </a:r>
          </a:p>
          <a:p>
            <a:r>
              <a:rPr lang="vi-VN" sz="3600" dirty="0"/>
              <a:t>7.	Bazilika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VOJNI OBJEKT</a:t>
            </a:r>
          </a:p>
          <a:p>
            <a:r>
              <a:rPr lang="vi-VN" sz="3600" dirty="0"/>
              <a:t>1.	vojni logor</a:t>
            </a:r>
          </a:p>
          <a:p>
            <a:r>
              <a:rPr lang="vi-VN" sz="3600" dirty="0"/>
              <a:t>2.	kasnoantički vojni objekt</a:t>
            </a:r>
          </a:p>
          <a:p>
            <a:r>
              <a:rPr lang="vi-VN" sz="3600" dirty="0"/>
              <a:t>3.	Obrambeni sustav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FORTIFIKACIJSKI OBJEKT</a:t>
            </a:r>
          </a:p>
          <a:p>
            <a:r>
              <a:rPr lang="vi-VN" sz="3600" dirty="0"/>
              <a:t>1.	obrambene zidine</a:t>
            </a:r>
          </a:p>
          <a:p>
            <a:r>
              <a:rPr lang="vi-VN" sz="3600" dirty="0"/>
              <a:t>2.	utvrda</a:t>
            </a:r>
          </a:p>
          <a:p>
            <a:r>
              <a:rPr lang="vi-VN" sz="3600" dirty="0"/>
              <a:t>3.	promatračnica/kula</a:t>
            </a:r>
          </a:p>
          <a:p>
            <a:r>
              <a:rPr lang="vi-VN" sz="3600" dirty="0"/>
              <a:t>4.	Jarak</a:t>
            </a:r>
          </a:p>
          <a:p>
            <a:r>
              <a:rPr lang="vi-VN" sz="3600" dirty="0"/>
              <a:t>5.	vrata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PODVODNI LOKALITET</a:t>
            </a:r>
          </a:p>
          <a:p>
            <a:r>
              <a:rPr lang="vi-VN" sz="3600" dirty="0"/>
              <a:t>1.	brodska havarija</a:t>
            </a:r>
          </a:p>
          <a:p>
            <a:r>
              <a:rPr lang="vi-VN" sz="3600" dirty="0"/>
              <a:t>2.	rastresiti teret</a:t>
            </a:r>
          </a:p>
          <a:p>
            <a:r>
              <a:rPr lang="vi-VN" sz="3600" dirty="0"/>
              <a:t>3.	pojedinačni nalaz</a:t>
            </a:r>
          </a:p>
          <a:p>
            <a:r>
              <a:rPr lang="vi-VN" sz="3600" dirty="0"/>
              <a:t>4.	potopljeni kulturni krajolik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ŠPILJA</a:t>
            </a: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REKOGNOSCIRANJE</a:t>
            </a:r>
          </a:p>
          <a:p>
            <a:pPr marL="0" indent="0">
              <a:buNone/>
            </a:pPr>
            <a:r>
              <a:rPr lang="vi-VN" sz="3600" b="1" dirty="0">
                <a:solidFill>
                  <a:schemeClr val="bg1"/>
                </a:solidFill>
              </a:rPr>
              <a:t>NEKATEGORIZIRANO</a:t>
            </a:r>
          </a:p>
          <a:p>
            <a:endParaRPr lang="vi-VN" dirty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3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47053" y="852624"/>
            <a:ext cx="4395787" cy="200124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563" y="1312223"/>
            <a:ext cx="4395788" cy="2553195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3"/>
          <a:stretch/>
        </p:blipFill>
        <p:spPr>
          <a:xfrm>
            <a:off x="2392074" y="1858744"/>
            <a:ext cx="4395787" cy="2909454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5"/>
          <a:srcRect t="11443" b="5148"/>
          <a:stretch/>
        </p:blipFill>
        <p:spPr>
          <a:xfrm>
            <a:off x="2789794" y="2259408"/>
            <a:ext cx="4395787" cy="2933205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 rotWithShape="1">
          <a:blip r:embed="rId6"/>
          <a:srcRect t="12119" b="3120"/>
          <a:stretch/>
        </p:blipFill>
        <p:spPr>
          <a:xfrm>
            <a:off x="4178713" y="2826455"/>
            <a:ext cx="4395787" cy="2980707"/>
          </a:xfrm>
          <a:prstGeom prst="rect">
            <a:avLst/>
          </a:prstGeom>
        </p:spPr>
      </p:pic>
      <p:pic>
        <p:nvPicPr>
          <p:cNvPr id="14" name="Content Placeholder 10"/>
          <p:cNvPicPr>
            <a:picLocks noChangeAspect="1"/>
          </p:cNvPicPr>
          <p:nvPr/>
        </p:nvPicPr>
        <p:blipFill rotWithShape="1">
          <a:blip r:embed="rId7"/>
          <a:srcRect t="11107" b="5822"/>
          <a:stretch/>
        </p:blipFill>
        <p:spPr>
          <a:xfrm>
            <a:off x="5348472" y="3244490"/>
            <a:ext cx="4395787" cy="29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Dodatni sadržaji – fotografije, pdf-ovi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412" y="1985310"/>
            <a:ext cx="9108648" cy="4468929"/>
          </a:xfrm>
        </p:spPr>
      </p:pic>
    </p:spTree>
    <p:extLst>
      <p:ext uri="{BB962C8B-B14F-4D97-AF65-F5344CB8AC3E}">
        <p14:creationId xmlns:p14="http://schemas.microsoft.com/office/powerpoint/2010/main" val="159828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855</TotalTime>
  <Words>867</Words>
  <Application>Microsoft Office PowerPoint</Application>
  <PresentationFormat>Widescreen</PresentationFormat>
  <Paragraphs>196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Times New Roman</vt:lpstr>
      <vt:lpstr>Wingdings</vt:lpstr>
      <vt:lpstr>Wingdings 3</vt:lpstr>
      <vt:lpstr>Ion</vt:lpstr>
      <vt:lpstr>Ager Salone u Bazi antičkih arheoloških lokaliteta Republike Hrvatske Instituta za arheologiju (BAZA) </vt:lpstr>
      <vt:lpstr>ZAKONSKI OKVIR</vt:lpstr>
      <vt:lpstr>Projekt  Antička baza podataka RH</vt:lpstr>
      <vt:lpstr>Suradnici (IARH) </vt:lpstr>
      <vt:lpstr>VANJSKI SURADNICI</vt:lpstr>
      <vt:lpstr>Osnovni podaci </vt:lpstr>
      <vt:lpstr>PowerPoint Presentation</vt:lpstr>
      <vt:lpstr>PowerPoint Presentation</vt:lpstr>
      <vt:lpstr>Dodatni sadržaji – fotografije, pdf-ovi</vt:lpstr>
      <vt:lpstr>Turistička informacija</vt:lpstr>
      <vt:lpstr>Literatura – cca 2500 upisa</vt:lpstr>
      <vt:lpstr>Objava</vt:lpstr>
      <vt:lpstr>PowerPoint Presentation</vt:lpstr>
      <vt:lpstr>PowerPoint Presentation</vt:lpstr>
      <vt:lpstr>ager, centurijacija</vt:lpstr>
      <vt:lpstr>PowerPoint Presentation</vt:lpstr>
      <vt:lpstr>Pretraživanje po općinama</vt:lpstr>
      <vt:lpstr>PowerPoint Presentation</vt:lpstr>
      <vt:lpstr>PowerPoint Presentation</vt:lpstr>
      <vt:lpstr>...detalji iz strukture</vt:lpstr>
      <vt:lpstr>PowerPoint Presentation</vt:lpstr>
      <vt:lpstr>PowerPoint Presentation</vt:lpstr>
      <vt:lpstr>NULLA DIES SINE BAZA!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Ager Salone u Bazi antičkih arheoloških lokaliteta Republike Hrvatske Instituta za arheologiju (BAZA)</dc:title>
  <dc:creator>iarh</dc:creator>
  <cp:lastModifiedBy>iarh</cp:lastModifiedBy>
  <cp:revision>26</cp:revision>
  <dcterms:created xsi:type="dcterms:W3CDTF">2021-09-22T21:04:30Z</dcterms:created>
  <dcterms:modified xsi:type="dcterms:W3CDTF">2021-10-12T12:48:01Z</dcterms:modified>
</cp:coreProperties>
</file>