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B709-71F3-4D0E-904B-EF3C5182B06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2F1C0-12DF-4C48-899F-8A34634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66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B709-71F3-4D0E-904B-EF3C5182B06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2F1C0-12DF-4C48-899F-8A34634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7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B709-71F3-4D0E-904B-EF3C5182B06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2F1C0-12DF-4C48-899F-8A34634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367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B709-71F3-4D0E-904B-EF3C5182B06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2F1C0-12DF-4C48-899F-8A34634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243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B709-71F3-4D0E-904B-EF3C5182B06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2F1C0-12DF-4C48-899F-8A34634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52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B709-71F3-4D0E-904B-EF3C5182B06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2F1C0-12DF-4C48-899F-8A34634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9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B709-71F3-4D0E-904B-EF3C5182B06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2F1C0-12DF-4C48-899F-8A34634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5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B709-71F3-4D0E-904B-EF3C5182B06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2F1C0-12DF-4C48-899F-8A34634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88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B709-71F3-4D0E-904B-EF3C5182B06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2F1C0-12DF-4C48-899F-8A34634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384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B709-71F3-4D0E-904B-EF3C5182B06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2F1C0-12DF-4C48-899F-8A34634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77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B709-71F3-4D0E-904B-EF3C5182B06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2F1C0-12DF-4C48-899F-8A34634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29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5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6B709-71F3-4D0E-904B-EF3C5182B06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2F1C0-12DF-4C48-899F-8A34634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23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96" r="1496"/>
          <a:stretch/>
        </p:blipFill>
        <p:spPr>
          <a:xfrm>
            <a:off x="0" y="548680"/>
            <a:ext cx="8849032" cy="5098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27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>
                <a:solidFill>
                  <a:schemeClr val="bg1"/>
                </a:solidFill>
              </a:rPr>
              <a:t>Projekt </a:t>
            </a:r>
            <a:br>
              <a:rPr lang="hr-HR" b="1" dirty="0">
                <a:solidFill>
                  <a:schemeClr val="bg1"/>
                </a:solidFill>
              </a:rPr>
            </a:br>
            <a:r>
              <a:rPr lang="hr-HR" b="1" dirty="0">
                <a:solidFill>
                  <a:schemeClr val="bg1"/>
                </a:solidFill>
              </a:rPr>
              <a:t>Antička baza podataka RH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Financiran – vlastita sredsva IARH-a</a:t>
            </a:r>
          </a:p>
          <a:p>
            <a:r>
              <a:rPr lang="hr-HR" dirty="0"/>
              <a:t>Izvori: </a:t>
            </a:r>
          </a:p>
          <a:p>
            <a:pPr marL="0" indent="0">
              <a:buNone/>
            </a:pPr>
            <a:r>
              <a:rPr lang="hr-HR" dirty="0">
                <a:solidFill>
                  <a:schemeClr val="bg1"/>
                </a:solidFill>
              </a:rPr>
              <a:t>		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dirty="0">
                <a:solidFill>
                  <a:schemeClr val="bg1"/>
                </a:solidFill>
              </a:rPr>
              <a:t> Arhiv IARH-a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dirty="0">
                <a:solidFill>
                  <a:schemeClr val="bg1"/>
                </a:solidFill>
              </a:rPr>
              <a:t> vlastita istraživanja i rekognosciranja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dirty="0">
                <a:solidFill>
                  <a:schemeClr val="bg1"/>
                </a:solidFill>
              </a:rPr>
              <a:t> proučavanje starih izvora i literature</a:t>
            </a:r>
          </a:p>
          <a:p>
            <a:pPr marL="457200" lvl="1" indent="0">
              <a:buNone/>
            </a:pPr>
            <a:endParaRPr lang="hr-HR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hr-HR" dirty="0">
                <a:solidFill>
                  <a:schemeClr val="bg1"/>
                </a:solidFill>
              </a:rPr>
              <a:t>Aplikaciju je izradila tvrtka Sarpa d.o.o</a:t>
            </a:r>
          </a:p>
        </p:txBody>
      </p:sp>
    </p:spTree>
    <p:extLst>
      <p:ext uri="{BB962C8B-B14F-4D97-AF65-F5344CB8AC3E}">
        <p14:creationId xmlns:p14="http://schemas.microsoft.com/office/powerpoint/2010/main" val="2528356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ZAKONSKI OKVIR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USTAV REPUBLIKE HRVATSKE </a:t>
            </a:r>
            <a:r>
              <a:rPr lang="hr-HR" b="1" dirty="0">
                <a:solidFill>
                  <a:schemeClr val="bg1"/>
                </a:solidFill>
              </a:rPr>
              <a:t>- </a:t>
            </a:r>
            <a:r>
              <a:rPr lang="en-US" b="1" dirty="0" err="1">
                <a:solidFill>
                  <a:schemeClr val="bg1"/>
                </a:solidFill>
              </a:rPr>
              <a:t>Jamči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pravo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na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pristup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informacijama</a:t>
            </a:r>
            <a:endParaRPr lang="hr-HR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bg1"/>
              </a:solidFill>
            </a:endParaRPr>
          </a:p>
          <a:p>
            <a:r>
              <a:rPr lang="en-US" b="1" dirty="0" err="1"/>
              <a:t>Hrvatska</a:t>
            </a:r>
            <a:r>
              <a:rPr lang="en-US" b="1" dirty="0"/>
              <a:t> </a:t>
            </a:r>
            <a:r>
              <a:rPr lang="en-US" b="1" dirty="0" err="1"/>
              <a:t>deklaracija</a:t>
            </a:r>
            <a:r>
              <a:rPr lang="en-US" b="1" dirty="0"/>
              <a:t> o </a:t>
            </a:r>
            <a:r>
              <a:rPr lang="en-US" b="1" dirty="0" err="1"/>
              <a:t>otvorenom</a:t>
            </a:r>
            <a:r>
              <a:rPr lang="en-US" b="1" dirty="0"/>
              <a:t> </a:t>
            </a:r>
            <a:r>
              <a:rPr lang="en-US" b="1" dirty="0" err="1"/>
              <a:t>pristupu</a:t>
            </a:r>
            <a:r>
              <a:rPr lang="en-US" b="1" dirty="0"/>
              <a:t> </a:t>
            </a:r>
            <a:endParaRPr lang="hr-HR" b="1" dirty="0"/>
          </a:p>
          <a:p>
            <a:pPr marL="0" indent="0">
              <a:buNone/>
            </a:pPr>
            <a:endParaRPr lang="hr-HR" b="1" dirty="0"/>
          </a:p>
          <a:p>
            <a:pPr marL="0" indent="0">
              <a:buNone/>
            </a:pPr>
            <a:r>
              <a:rPr lang="hr-HR" b="1" dirty="0"/>
              <a:t>https://www.fer.unizg.hr/oa2012/deklaracija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Otvoreni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je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. </a:t>
            </a:r>
            <a:endParaRPr lang="hr-HR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Znanstvene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jesu</a:t>
            </a:r>
            <a:r>
              <a:rPr lang="en-US" dirty="0"/>
              <a:t> </a:t>
            </a:r>
            <a:r>
              <a:rPr lang="en-US" dirty="0" err="1"/>
              <a:t>nacionalno</a:t>
            </a:r>
            <a:r>
              <a:rPr lang="en-US" dirty="0"/>
              <a:t> </a:t>
            </a:r>
            <a:r>
              <a:rPr lang="en-US" dirty="0" err="1"/>
              <a:t>blago</a:t>
            </a:r>
            <a:r>
              <a:rPr lang="en-US" dirty="0"/>
              <a:t>. </a:t>
            </a:r>
            <a:endParaRPr lang="hr-HR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Rezultati</a:t>
            </a:r>
            <a:r>
              <a:rPr lang="en-US" dirty="0"/>
              <a:t> </a:t>
            </a:r>
            <a:r>
              <a:rPr lang="en-US" dirty="0" err="1"/>
              <a:t>javno</a:t>
            </a:r>
            <a:r>
              <a:rPr lang="en-US" dirty="0"/>
              <a:t> </a:t>
            </a:r>
            <a:r>
              <a:rPr lang="en-US" dirty="0" err="1"/>
              <a:t>financiranih</a:t>
            </a:r>
            <a:r>
              <a:rPr lang="en-US" dirty="0"/>
              <a:t> </a:t>
            </a:r>
            <a:r>
              <a:rPr lang="en-US" dirty="0" err="1"/>
              <a:t>znanstvenih</a:t>
            </a:r>
            <a:r>
              <a:rPr lang="en-US" dirty="0"/>
              <a:t> </a:t>
            </a:r>
            <a:r>
              <a:rPr lang="en-US" dirty="0" err="1"/>
              <a:t>istraživanja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otvorenom</a:t>
            </a:r>
            <a:r>
              <a:rPr lang="en-US" dirty="0"/>
              <a:t> </a:t>
            </a:r>
            <a:r>
              <a:rPr lang="en-US" dirty="0" err="1"/>
              <a:t>pristupu</a:t>
            </a:r>
            <a:r>
              <a:rPr lang="en-US" dirty="0"/>
              <a:t>. </a:t>
            </a:r>
            <a:endParaRPr lang="hr-HR" dirty="0"/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Poseban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povezane</a:t>
            </a:r>
            <a:r>
              <a:rPr lang="en-US" dirty="0"/>
              <a:t> s </a:t>
            </a:r>
            <a:r>
              <a:rPr lang="en-US" dirty="0" err="1"/>
              <a:t>Hrvatskom</a:t>
            </a:r>
            <a:r>
              <a:rPr lang="en-US" dirty="0"/>
              <a:t>. </a:t>
            </a:r>
            <a:endParaRPr lang="hr-HR" dirty="0"/>
          </a:p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Postupci</a:t>
            </a:r>
            <a:r>
              <a:rPr lang="en-US" dirty="0"/>
              <a:t> </a:t>
            </a:r>
            <a:r>
              <a:rPr lang="en-US" dirty="0" err="1"/>
              <a:t>vrednovanja</a:t>
            </a:r>
            <a:r>
              <a:rPr lang="en-US" dirty="0"/>
              <a:t> u </a:t>
            </a:r>
            <a:r>
              <a:rPr lang="en-US" dirty="0" err="1"/>
              <a:t>znanosti</a:t>
            </a:r>
            <a:r>
              <a:rPr lang="en-US" dirty="0"/>
              <a:t> ne </a:t>
            </a:r>
            <a:r>
              <a:rPr lang="en-US" dirty="0" err="1"/>
              <a:t>smiju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prepreka</a:t>
            </a:r>
            <a:r>
              <a:rPr lang="en-US" dirty="0"/>
              <a:t> </a:t>
            </a:r>
            <a:r>
              <a:rPr lang="en-US" dirty="0" err="1"/>
              <a:t>otvorenom</a:t>
            </a:r>
            <a:r>
              <a:rPr lang="en-US" dirty="0"/>
              <a:t> </a:t>
            </a:r>
            <a:r>
              <a:rPr lang="en-US" dirty="0" err="1"/>
              <a:t>pristupu</a:t>
            </a:r>
            <a:r>
              <a:rPr lang="en-US" dirty="0"/>
              <a:t>. </a:t>
            </a:r>
            <a:endParaRPr lang="hr-HR" dirty="0"/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Nužni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modeli</a:t>
            </a:r>
            <a:r>
              <a:rPr lang="en-US" dirty="0"/>
              <a:t> </a:t>
            </a:r>
            <a:r>
              <a:rPr lang="en-US" dirty="0" err="1"/>
              <a:t>licenciranja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/>
              <a:t>. </a:t>
            </a:r>
            <a:endParaRPr lang="hr-HR" dirty="0"/>
          </a:p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Informacije</a:t>
            </a:r>
            <a:r>
              <a:rPr lang="en-US" dirty="0"/>
              <a:t> se </a:t>
            </a:r>
            <a:r>
              <a:rPr lang="en-US" dirty="0" err="1"/>
              <a:t>pohranjuju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čuvaju</a:t>
            </a:r>
            <a:r>
              <a:rPr lang="en-US" dirty="0"/>
              <a:t> </a:t>
            </a:r>
            <a:r>
              <a:rPr lang="en-US" dirty="0" err="1"/>
              <a:t>trajno</a:t>
            </a:r>
            <a:r>
              <a:rPr lang="en-US" dirty="0"/>
              <a:t>. </a:t>
            </a:r>
            <a:endParaRPr lang="hr-HR" dirty="0"/>
          </a:p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Nacionalna</a:t>
            </a:r>
            <a:r>
              <a:rPr lang="en-US" dirty="0"/>
              <a:t> </a:t>
            </a:r>
            <a:r>
              <a:rPr lang="en-US" dirty="0" err="1"/>
              <a:t>infrastruktura</a:t>
            </a:r>
            <a:r>
              <a:rPr lang="en-US" dirty="0"/>
              <a:t> </a:t>
            </a:r>
            <a:r>
              <a:rPr lang="en-US" dirty="0" err="1"/>
              <a:t>otvorenog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održiva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4034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bg1"/>
                </a:solidFill>
              </a:rPr>
              <a:t>Suradnici (IARH)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Ravnatelj - Marko Dizdar</a:t>
            </a:r>
          </a:p>
          <a:p>
            <a:r>
              <a:rPr lang="hr-HR" dirty="0"/>
              <a:t>Koordinatorica – Ivana Ožanić Roguljić</a:t>
            </a:r>
          </a:p>
          <a:p>
            <a:r>
              <a:rPr lang="hr-HR" dirty="0"/>
              <a:t>ARHINDOKS – Kristina Jelinčić Vučković</a:t>
            </a:r>
          </a:p>
          <a:p>
            <a:pPr marL="0" indent="0">
              <a:buNone/>
            </a:pPr>
            <a:r>
              <a:rPr lang="hr-HR" dirty="0"/>
              <a:t>			- Kristina Turkalj</a:t>
            </a:r>
          </a:p>
          <a:p>
            <a:r>
              <a:rPr lang="hr-HR" dirty="0"/>
              <a:t>Ana Konestra, Goranka Lipovac Vrkljan, Bartul Šiljeg, Pia Šmalcelj Novaković, Asja Tonc, Marina Ugarković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420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bg1"/>
                </a:solidFill>
              </a:rPr>
              <a:t>VANJSKI SURADNICI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 err="1"/>
              <a:t>Alduk</a:t>
            </a:r>
            <a:r>
              <a:rPr lang="en-US" dirty="0"/>
              <a:t>, Ivan, </a:t>
            </a:r>
            <a:r>
              <a:rPr lang="en-US" dirty="0" err="1"/>
              <a:t>Konzervatorski</a:t>
            </a:r>
            <a:r>
              <a:rPr lang="en-US" dirty="0"/>
              <a:t> </a:t>
            </a:r>
            <a:r>
              <a:rPr lang="en-US" dirty="0" err="1"/>
              <a:t>odjel</a:t>
            </a:r>
            <a:r>
              <a:rPr lang="en-US" dirty="0"/>
              <a:t> </a:t>
            </a:r>
            <a:r>
              <a:rPr lang="en-US" dirty="0" err="1"/>
              <a:t>Ministarstva</a:t>
            </a:r>
            <a:r>
              <a:rPr lang="en-US" dirty="0"/>
              <a:t> </a:t>
            </a:r>
            <a:r>
              <a:rPr lang="en-US" dirty="0" err="1"/>
              <a:t>kulture</a:t>
            </a:r>
            <a:r>
              <a:rPr lang="en-US" dirty="0"/>
              <a:t> u </a:t>
            </a:r>
            <a:r>
              <a:rPr lang="en-US" dirty="0" err="1"/>
              <a:t>Imotskom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Artuković</a:t>
            </a:r>
            <a:r>
              <a:rPr lang="en-US" dirty="0"/>
              <a:t>, Ivana, </a:t>
            </a:r>
            <a:r>
              <a:rPr lang="en-US" dirty="0" err="1"/>
              <a:t>Muzej</a:t>
            </a:r>
            <a:r>
              <a:rPr lang="en-US" dirty="0"/>
              <a:t> </a:t>
            </a:r>
            <a:r>
              <a:rPr lang="en-US" dirty="0" err="1"/>
              <a:t>brodskog</a:t>
            </a:r>
            <a:r>
              <a:rPr lang="en-US" dirty="0"/>
              <a:t> </a:t>
            </a:r>
            <a:r>
              <a:rPr lang="en-US" dirty="0" err="1"/>
              <a:t>Posavlja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Borzić</a:t>
            </a:r>
            <a:r>
              <a:rPr lang="en-US" dirty="0"/>
              <a:t>, Igor, </a:t>
            </a:r>
            <a:r>
              <a:rPr lang="en-US" dirty="0" err="1"/>
              <a:t>Sveučilište</a:t>
            </a:r>
            <a:r>
              <a:rPr lang="en-US" dirty="0"/>
              <a:t> u </a:t>
            </a:r>
            <a:r>
              <a:rPr lang="en-US" dirty="0" err="1"/>
              <a:t>Zadru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Drpić</a:t>
            </a:r>
            <a:r>
              <a:rPr lang="en-US" dirty="0"/>
              <a:t>, Jere</a:t>
            </a:r>
          </a:p>
          <a:p>
            <a:endParaRPr lang="en-US" dirty="0"/>
          </a:p>
          <a:p>
            <a:r>
              <a:rPr lang="en-US" dirty="0" err="1"/>
              <a:t>Jakovljević</a:t>
            </a:r>
            <a:r>
              <a:rPr lang="en-US" dirty="0"/>
              <a:t>, Goran, </a:t>
            </a:r>
            <a:r>
              <a:rPr lang="en-US" dirty="0" err="1"/>
              <a:t>Gradski</a:t>
            </a:r>
            <a:r>
              <a:rPr lang="en-US" dirty="0"/>
              <a:t> </a:t>
            </a:r>
            <a:r>
              <a:rPr lang="en-US" dirty="0" err="1"/>
              <a:t>muzej</a:t>
            </a:r>
            <a:r>
              <a:rPr lang="en-US" dirty="0"/>
              <a:t> </a:t>
            </a:r>
            <a:r>
              <a:rPr lang="en-US" dirty="0" err="1"/>
              <a:t>Bjelovar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Kolak</a:t>
            </a:r>
            <a:r>
              <a:rPr lang="en-US" dirty="0"/>
              <a:t>, </a:t>
            </a:r>
            <a:r>
              <a:rPr lang="en-US" dirty="0" err="1"/>
              <a:t>Tatjana</a:t>
            </a:r>
            <a:r>
              <a:rPr lang="en-US" dirty="0"/>
              <a:t>, </a:t>
            </a:r>
            <a:r>
              <a:rPr lang="en-US" dirty="0" err="1"/>
              <a:t>Muzej</a:t>
            </a:r>
            <a:r>
              <a:rPr lang="en-US" dirty="0"/>
              <a:t> Like </a:t>
            </a:r>
            <a:r>
              <a:rPr lang="en-US" dirty="0" err="1"/>
              <a:t>Gospić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Matijašić</a:t>
            </a:r>
            <a:r>
              <a:rPr lang="en-US" dirty="0"/>
              <a:t>, Robert, </a:t>
            </a:r>
            <a:r>
              <a:rPr lang="en-US" dirty="0" err="1"/>
              <a:t>Sveučilište</a:t>
            </a:r>
            <a:r>
              <a:rPr lang="en-US" dirty="0"/>
              <a:t> </a:t>
            </a:r>
            <a:r>
              <a:rPr lang="en-US" dirty="0" err="1"/>
              <a:t>Jurja</a:t>
            </a:r>
            <a:r>
              <a:rPr lang="en-US" dirty="0"/>
              <a:t> </a:t>
            </a:r>
            <a:r>
              <a:rPr lang="en-US" dirty="0" err="1"/>
              <a:t>Dobrile</a:t>
            </a:r>
            <a:r>
              <a:rPr lang="en-US" dirty="0"/>
              <a:t> u Puli</a:t>
            </a:r>
          </a:p>
          <a:p>
            <a:endParaRPr lang="en-US" dirty="0"/>
          </a:p>
          <a:p>
            <a:r>
              <a:rPr lang="en-US" dirty="0" err="1"/>
              <a:t>Mikolašević</a:t>
            </a:r>
            <a:r>
              <a:rPr lang="en-US" dirty="0"/>
              <a:t>, Marko, </a:t>
            </a:r>
            <a:r>
              <a:rPr lang="en-US" dirty="0" err="1"/>
              <a:t>Konzervatorski</a:t>
            </a:r>
            <a:r>
              <a:rPr lang="en-US" dirty="0"/>
              <a:t> </a:t>
            </a:r>
            <a:r>
              <a:rPr lang="en-US" dirty="0" err="1"/>
              <a:t>odjel</a:t>
            </a:r>
            <a:r>
              <a:rPr lang="en-US" dirty="0"/>
              <a:t> </a:t>
            </a:r>
            <a:r>
              <a:rPr lang="en-US" dirty="0" err="1"/>
              <a:t>Ministarstva</a:t>
            </a:r>
            <a:r>
              <a:rPr lang="en-US" dirty="0"/>
              <a:t> </a:t>
            </a:r>
            <a:r>
              <a:rPr lang="en-US" dirty="0" err="1"/>
              <a:t>kulture</a:t>
            </a:r>
            <a:r>
              <a:rPr lang="en-US" dirty="0"/>
              <a:t> u </a:t>
            </a:r>
            <a:r>
              <a:rPr lang="en-US" dirty="0" err="1"/>
              <a:t>Vukovaru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Miletić</a:t>
            </a:r>
            <a:r>
              <a:rPr lang="en-US" dirty="0"/>
              <a:t> </a:t>
            </a:r>
            <a:r>
              <a:rPr lang="en-US" dirty="0" err="1"/>
              <a:t>Ča</a:t>
            </a:r>
            <a:r>
              <a:rPr lang="hr-HR" dirty="0"/>
              <a:t>k</a:t>
            </a:r>
            <a:r>
              <a:rPr lang="en-US" dirty="0" err="1"/>
              <a:t>širan</a:t>
            </a:r>
            <a:r>
              <a:rPr lang="en-US" dirty="0"/>
              <a:t>, Ivana, </a:t>
            </a:r>
            <a:r>
              <a:rPr lang="en-US" dirty="0" err="1"/>
              <a:t>Konzervatorski</a:t>
            </a:r>
            <a:r>
              <a:rPr lang="en-US" dirty="0"/>
              <a:t> </a:t>
            </a:r>
            <a:r>
              <a:rPr lang="en-US" dirty="0" err="1"/>
              <a:t>odjel</a:t>
            </a:r>
            <a:r>
              <a:rPr lang="en-US" dirty="0"/>
              <a:t> </a:t>
            </a:r>
            <a:r>
              <a:rPr lang="en-US" dirty="0" err="1"/>
              <a:t>Ministarstva</a:t>
            </a:r>
            <a:r>
              <a:rPr lang="en-US" dirty="0"/>
              <a:t> </a:t>
            </a:r>
            <a:r>
              <a:rPr lang="en-US" dirty="0" err="1"/>
              <a:t>kulture</a:t>
            </a:r>
            <a:r>
              <a:rPr lang="en-US" dirty="0"/>
              <a:t> u </a:t>
            </a:r>
            <a:r>
              <a:rPr lang="en-US" dirty="0" err="1"/>
              <a:t>Sisku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Mirković</a:t>
            </a:r>
            <a:r>
              <a:rPr lang="en-US" dirty="0"/>
              <a:t>, Zoran</a:t>
            </a:r>
          </a:p>
          <a:p>
            <a:endParaRPr lang="en-US" dirty="0"/>
          </a:p>
          <a:p>
            <a:r>
              <a:rPr lang="en-US" dirty="0" err="1"/>
              <a:t>Pavličić</a:t>
            </a:r>
            <a:r>
              <a:rPr lang="en-US" dirty="0"/>
              <a:t> Hein, </a:t>
            </a:r>
            <a:r>
              <a:rPr lang="en-US" dirty="0" err="1"/>
              <a:t>Mirela</a:t>
            </a:r>
            <a:r>
              <a:rPr lang="en-US" dirty="0"/>
              <a:t>, </a:t>
            </a:r>
            <a:r>
              <a:rPr lang="en-US" dirty="0" err="1"/>
              <a:t>Gradski</a:t>
            </a:r>
            <a:r>
              <a:rPr lang="en-US" dirty="0"/>
              <a:t> </a:t>
            </a:r>
            <a:r>
              <a:rPr lang="en-US" dirty="0" err="1"/>
              <a:t>muzej</a:t>
            </a:r>
            <a:r>
              <a:rPr lang="en-US" dirty="0"/>
              <a:t> </a:t>
            </a:r>
            <a:r>
              <a:rPr lang="en-US" dirty="0" err="1"/>
              <a:t>Požega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Perkić</a:t>
            </a:r>
            <a:r>
              <a:rPr lang="en-US" dirty="0"/>
              <a:t>, </a:t>
            </a:r>
            <a:r>
              <a:rPr lang="en-US" dirty="0" err="1"/>
              <a:t>Domagoj</a:t>
            </a:r>
            <a:r>
              <a:rPr lang="en-US" dirty="0"/>
              <a:t>, </a:t>
            </a:r>
            <a:r>
              <a:rPr lang="en-US" dirty="0" err="1"/>
              <a:t>Dubrovački</a:t>
            </a:r>
            <a:r>
              <a:rPr lang="en-US" dirty="0"/>
              <a:t> </a:t>
            </a:r>
            <a:r>
              <a:rPr lang="en-US" dirty="0" err="1"/>
              <a:t>muzeji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Radić</a:t>
            </a:r>
            <a:r>
              <a:rPr lang="en-US" dirty="0"/>
              <a:t> Rossi, Irena, </a:t>
            </a:r>
            <a:r>
              <a:rPr lang="en-US" dirty="0" err="1"/>
              <a:t>Sveučilište</a:t>
            </a:r>
            <a:r>
              <a:rPr lang="en-US" dirty="0"/>
              <a:t> u </a:t>
            </a:r>
            <a:r>
              <a:rPr lang="en-US" dirty="0" err="1"/>
              <a:t>Zadru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Šimek</a:t>
            </a:r>
            <a:r>
              <a:rPr lang="en-US" dirty="0"/>
              <a:t>, Marina</a:t>
            </a:r>
          </a:p>
          <a:p>
            <a:endParaRPr lang="en-US" dirty="0"/>
          </a:p>
          <a:p>
            <a:r>
              <a:rPr lang="en-US" dirty="0" err="1"/>
              <a:t>Vulić</a:t>
            </a:r>
            <a:r>
              <a:rPr lang="en-US" dirty="0"/>
              <a:t>, </a:t>
            </a:r>
            <a:r>
              <a:rPr lang="en-US" dirty="0" err="1"/>
              <a:t>Hrvoje</a:t>
            </a:r>
            <a:r>
              <a:rPr lang="en-US" dirty="0"/>
              <a:t>, </a:t>
            </a:r>
            <a:r>
              <a:rPr lang="en-US" dirty="0" err="1"/>
              <a:t>Gradski</a:t>
            </a:r>
            <a:r>
              <a:rPr lang="en-US" dirty="0"/>
              <a:t> </a:t>
            </a:r>
            <a:r>
              <a:rPr lang="en-US" dirty="0" err="1"/>
              <a:t>muzej</a:t>
            </a:r>
            <a:r>
              <a:rPr lang="en-US" dirty="0"/>
              <a:t> </a:t>
            </a:r>
            <a:r>
              <a:rPr lang="en-US" dirty="0" err="1"/>
              <a:t>Vinkovci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834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bg1"/>
                </a:solidFill>
              </a:rPr>
              <a:t>STRUKTURA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897" y="1600200"/>
            <a:ext cx="634820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8545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bg1"/>
                </a:solidFill>
              </a:rPr>
              <a:t>Osnovni podaci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- </a:t>
            </a:r>
            <a:r>
              <a:rPr lang="en-US" dirty="0" err="1"/>
              <a:t>Podaci</a:t>
            </a:r>
            <a:r>
              <a:rPr lang="en-US" dirty="0"/>
              <a:t> o </a:t>
            </a:r>
            <a:r>
              <a:rPr lang="en-US" dirty="0" err="1"/>
              <a:t>teritorijalnom</a:t>
            </a:r>
            <a:r>
              <a:rPr lang="en-US" dirty="0"/>
              <a:t> </a:t>
            </a:r>
            <a:r>
              <a:rPr lang="en-US" dirty="0" err="1"/>
              <a:t>ustroju</a:t>
            </a:r>
            <a:r>
              <a:rPr lang="en-US" dirty="0"/>
              <a:t> RH (</a:t>
            </a:r>
            <a:r>
              <a:rPr lang="en-US" dirty="0" err="1"/>
              <a:t>županije</a:t>
            </a:r>
            <a:r>
              <a:rPr lang="en-US" dirty="0"/>
              <a:t>, </a:t>
            </a:r>
            <a:r>
              <a:rPr lang="en-US" dirty="0" err="1"/>
              <a:t>općine</a:t>
            </a:r>
            <a:r>
              <a:rPr lang="en-US" dirty="0"/>
              <a:t>, </a:t>
            </a:r>
            <a:r>
              <a:rPr lang="en-US" dirty="0" err="1"/>
              <a:t>naselja</a:t>
            </a:r>
            <a:r>
              <a:rPr lang="en-US" dirty="0"/>
              <a:t>,…)</a:t>
            </a:r>
          </a:p>
          <a:p>
            <a:r>
              <a:rPr lang="en-US" dirty="0"/>
              <a:t>- </a:t>
            </a:r>
            <a:r>
              <a:rPr lang="en-US" dirty="0" err="1"/>
              <a:t>Podaci</a:t>
            </a:r>
            <a:r>
              <a:rPr lang="en-US" dirty="0"/>
              <a:t> o </a:t>
            </a:r>
            <a:r>
              <a:rPr lang="en-US" dirty="0" err="1"/>
              <a:t>konzervatorskim</a:t>
            </a:r>
            <a:r>
              <a:rPr lang="en-US" dirty="0"/>
              <a:t> </a:t>
            </a:r>
            <a:r>
              <a:rPr lang="en-US" dirty="0" err="1"/>
              <a:t>odjelima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muzejima</a:t>
            </a:r>
            <a:r>
              <a:rPr lang="en-US" dirty="0"/>
              <a:t> RH</a:t>
            </a:r>
          </a:p>
          <a:p>
            <a:r>
              <a:rPr lang="en-US" dirty="0"/>
              <a:t>- </a:t>
            </a:r>
            <a:r>
              <a:rPr lang="en-US" dirty="0" err="1"/>
              <a:t>Podaci</a:t>
            </a:r>
            <a:r>
              <a:rPr lang="en-US" dirty="0"/>
              <a:t> o </a:t>
            </a:r>
            <a:r>
              <a:rPr lang="en-US" dirty="0" err="1"/>
              <a:t>vrstama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tipovima</a:t>
            </a:r>
            <a:r>
              <a:rPr lang="en-US" dirty="0"/>
              <a:t> </a:t>
            </a:r>
            <a:r>
              <a:rPr lang="en-US" dirty="0" err="1"/>
              <a:t>lokaliteta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Podaci</a:t>
            </a:r>
            <a:r>
              <a:rPr lang="en-US" dirty="0"/>
              <a:t> o</a:t>
            </a:r>
            <a:r>
              <a:rPr lang="hr-HR" dirty="0"/>
              <a:t> </a:t>
            </a:r>
            <a:r>
              <a:rPr lang="en-US" dirty="0"/>
              <a:t> </a:t>
            </a:r>
            <a:r>
              <a:rPr lang="hr-HR" dirty="0"/>
              <a:t>pripadnosti provincijama i regijama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Podaci</a:t>
            </a:r>
            <a:r>
              <a:rPr lang="en-US" dirty="0"/>
              <a:t> o </a:t>
            </a:r>
            <a:r>
              <a:rPr lang="en-US" dirty="0" err="1"/>
              <a:t>literaturi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Podaci</a:t>
            </a:r>
            <a:r>
              <a:rPr lang="en-US" dirty="0"/>
              <a:t> o </a:t>
            </a:r>
            <a:r>
              <a:rPr lang="en-US" dirty="0" err="1"/>
              <a:t>lokalitetima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podlokalitetima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00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88640"/>
            <a:ext cx="8075240" cy="6624736"/>
          </a:xfrm>
        </p:spPr>
        <p:txBody>
          <a:bodyPr numCol="2">
            <a:normAutofit fontScale="25000" lnSpcReduction="20000"/>
          </a:bodyPr>
          <a:lstStyle/>
          <a:p>
            <a:pPr marL="0" indent="0">
              <a:buNone/>
            </a:pPr>
            <a:r>
              <a:rPr lang="vi-VN" sz="3600" b="1" dirty="0">
                <a:solidFill>
                  <a:schemeClr val="bg1"/>
                </a:solidFill>
              </a:rPr>
              <a:t>URBANA CJELINA </a:t>
            </a:r>
          </a:p>
          <a:p>
            <a:r>
              <a:rPr lang="vi-VN" sz="3600" dirty="0"/>
              <a:t>1.	Grčki grad/polis</a:t>
            </a:r>
          </a:p>
          <a:p>
            <a:r>
              <a:rPr lang="vi-VN" sz="3600" dirty="0"/>
              <a:t>2.	Colonia </a:t>
            </a:r>
          </a:p>
          <a:p>
            <a:r>
              <a:rPr lang="vi-VN" sz="3600" dirty="0"/>
              <a:t>3.	Municipium </a:t>
            </a:r>
          </a:p>
          <a:p>
            <a:r>
              <a:rPr lang="vi-VN" sz="3600" dirty="0"/>
              <a:t>4.	Gradovi s italskim pravom </a:t>
            </a:r>
          </a:p>
          <a:p>
            <a:r>
              <a:rPr lang="vi-VN" sz="3600" dirty="0"/>
              <a:t>5.	Civitas</a:t>
            </a:r>
          </a:p>
          <a:p>
            <a:r>
              <a:rPr lang="vi-VN" sz="3600" dirty="0"/>
              <a:t>6.	Grad (bez statusa)</a:t>
            </a:r>
            <a:endParaRPr lang="hr-HR" sz="3600" dirty="0"/>
          </a:p>
          <a:p>
            <a:endParaRPr lang="vi-VN" sz="3600" dirty="0"/>
          </a:p>
          <a:p>
            <a:pPr marL="0" indent="0">
              <a:buNone/>
            </a:pPr>
            <a:endParaRPr lang="hr-HR" sz="3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vi-VN" sz="3600" b="1" dirty="0">
                <a:solidFill>
                  <a:schemeClr val="bg1"/>
                </a:solidFill>
              </a:rPr>
              <a:t>RURALNA CJELIN</a:t>
            </a:r>
            <a:r>
              <a:rPr lang="hr-HR" sz="3600" b="1" dirty="0">
                <a:solidFill>
                  <a:schemeClr val="bg1"/>
                </a:solidFill>
              </a:rPr>
              <a:t>A</a:t>
            </a:r>
            <a:endParaRPr lang="vi-VN" sz="3600" b="1" dirty="0">
              <a:solidFill>
                <a:schemeClr val="bg1"/>
              </a:solidFill>
            </a:endParaRPr>
          </a:p>
          <a:p>
            <a:r>
              <a:rPr lang="vi-VN" sz="3600" dirty="0"/>
              <a:t>1.	Vicus</a:t>
            </a:r>
          </a:p>
          <a:p>
            <a:r>
              <a:rPr lang="vi-VN" sz="3600" dirty="0"/>
              <a:t>2.	Pagus</a:t>
            </a:r>
          </a:p>
          <a:p>
            <a:r>
              <a:rPr lang="vi-VN" sz="3600" dirty="0"/>
              <a:t>3.	Villa rustica</a:t>
            </a:r>
          </a:p>
          <a:p>
            <a:r>
              <a:rPr lang="vi-VN" sz="3600" dirty="0"/>
              <a:t>4.	Villa maritima</a:t>
            </a:r>
          </a:p>
          <a:p>
            <a:r>
              <a:rPr lang="vi-VN" sz="3600" dirty="0"/>
              <a:t>5.	Visinsko naselje</a:t>
            </a:r>
          </a:p>
          <a:p>
            <a:r>
              <a:rPr lang="vi-VN" sz="3600" dirty="0"/>
              <a:t>6.	Ruralni kompleks bez kategorije</a:t>
            </a:r>
          </a:p>
          <a:p>
            <a:r>
              <a:rPr lang="vi-VN" sz="3600" dirty="0"/>
              <a:t>7.	Gradina</a:t>
            </a:r>
          </a:p>
          <a:p>
            <a:r>
              <a:rPr lang="vi-VN" sz="3600" dirty="0"/>
              <a:t>8.	Zbjeg</a:t>
            </a:r>
          </a:p>
          <a:p>
            <a:pPr marL="0" indent="0">
              <a:buNone/>
            </a:pPr>
            <a:endParaRPr lang="hr-HR" sz="3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vi-VN" sz="3600" b="1" dirty="0">
                <a:solidFill>
                  <a:schemeClr val="bg1"/>
                </a:solidFill>
              </a:rPr>
              <a:t>STAMBENI OBJEKT</a:t>
            </a:r>
          </a:p>
          <a:p>
            <a:r>
              <a:rPr lang="vi-VN" sz="3600" dirty="0"/>
              <a:t>1.	insula</a:t>
            </a:r>
          </a:p>
          <a:p>
            <a:r>
              <a:rPr lang="vi-VN" sz="3600" dirty="0"/>
              <a:t>2.	villa urbana</a:t>
            </a:r>
          </a:p>
          <a:p>
            <a:r>
              <a:rPr lang="vi-VN" sz="3600" dirty="0"/>
              <a:t>3.	palača</a:t>
            </a:r>
          </a:p>
          <a:p>
            <a:pPr marL="0" indent="0">
              <a:buNone/>
            </a:pPr>
            <a:endParaRPr lang="hr-HR" sz="3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vi-VN" sz="3600" b="1" dirty="0">
                <a:solidFill>
                  <a:schemeClr val="bg1"/>
                </a:solidFill>
              </a:rPr>
              <a:t>GOSPODARSKI OBJEKT</a:t>
            </a:r>
          </a:p>
          <a:p>
            <a:r>
              <a:rPr lang="vi-VN" sz="3600" dirty="0"/>
              <a:t>1.	ostaci centaurijacije (Hora/ager ?)</a:t>
            </a:r>
          </a:p>
          <a:p>
            <a:r>
              <a:rPr lang="vi-VN" sz="3600" dirty="0"/>
              <a:t>2.	proizvodni objekt </a:t>
            </a:r>
          </a:p>
          <a:p>
            <a:r>
              <a:rPr lang="vi-VN" sz="3600" dirty="0"/>
              <a:t>3.	skladišni prostori</a:t>
            </a:r>
            <a:endParaRPr lang="hr-HR" sz="3600" dirty="0"/>
          </a:p>
          <a:p>
            <a:endParaRPr lang="hr-HR" sz="3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vi-VN" sz="3600" b="1" dirty="0">
                <a:solidFill>
                  <a:schemeClr val="bg1"/>
                </a:solidFill>
              </a:rPr>
              <a:t>SAKRALNI OBJEKT</a:t>
            </a:r>
          </a:p>
          <a:p>
            <a:r>
              <a:rPr lang="vi-VN" sz="3600" dirty="0"/>
              <a:t>1.	Kultno mjesto</a:t>
            </a:r>
          </a:p>
          <a:p>
            <a:r>
              <a:rPr lang="vi-VN" sz="3600" dirty="0"/>
              <a:t>2.	Hram</a:t>
            </a:r>
          </a:p>
          <a:p>
            <a:r>
              <a:rPr lang="vi-VN" sz="3600" dirty="0"/>
              <a:t>3.	Bazilika</a:t>
            </a:r>
          </a:p>
          <a:p>
            <a:r>
              <a:rPr lang="vi-VN" sz="3600" dirty="0"/>
              <a:t>4.         Samostan</a:t>
            </a:r>
          </a:p>
          <a:p>
            <a:r>
              <a:rPr lang="vi-VN" sz="3600" dirty="0"/>
              <a:t>5.         Žrtvenik </a:t>
            </a:r>
          </a:p>
          <a:p>
            <a:r>
              <a:rPr lang="vi-VN" sz="3600" dirty="0"/>
              <a:t>6.         Špilja</a:t>
            </a:r>
          </a:p>
          <a:p>
            <a:endParaRPr lang="vi-VN" sz="3600" dirty="0"/>
          </a:p>
          <a:p>
            <a:pPr marL="0" indent="0">
              <a:buNone/>
            </a:pPr>
            <a:endParaRPr lang="hr-HR" sz="3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vi-VN" sz="3600" b="1" dirty="0">
                <a:solidFill>
                  <a:schemeClr val="bg1"/>
                </a:solidFill>
              </a:rPr>
              <a:t>POGREBNI PROSTOR</a:t>
            </a:r>
          </a:p>
          <a:p>
            <a:r>
              <a:rPr lang="vi-VN" sz="3600" dirty="0"/>
              <a:t>1.	Nekropola</a:t>
            </a:r>
          </a:p>
          <a:p>
            <a:r>
              <a:rPr lang="vi-VN" sz="3600" dirty="0"/>
              <a:t>2.	Groblje</a:t>
            </a:r>
          </a:p>
          <a:p>
            <a:r>
              <a:rPr lang="vi-VN" sz="3600" dirty="0"/>
              <a:t>3.	Grob</a:t>
            </a:r>
          </a:p>
          <a:p>
            <a:r>
              <a:rPr lang="vi-VN" sz="3600" dirty="0"/>
              <a:t>4.	Mauzolej</a:t>
            </a:r>
          </a:p>
          <a:p>
            <a:r>
              <a:rPr lang="vi-VN" sz="3600" dirty="0"/>
              <a:t>5.	Nadgrobni spomenik </a:t>
            </a:r>
          </a:p>
          <a:p>
            <a:r>
              <a:rPr lang="vi-VN" sz="3600" dirty="0"/>
              <a:t>6.	Sarkofag</a:t>
            </a:r>
          </a:p>
          <a:p>
            <a:endParaRPr lang="vi-VN" sz="3600" dirty="0"/>
          </a:p>
          <a:p>
            <a:pPr marL="0" indent="0">
              <a:buNone/>
            </a:pPr>
            <a:endParaRPr lang="hr-HR" sz="3600" dirty="0"/>
          </a:p>
          <a:p>
            <a:pPr marL="0" indent="0">
              <a:buNone/>
            </a:pPr>
            <a:endParaRPr lang="hr-HR" sz="3600" dirty="0"/>
          </a:p>
          <a:p>
            <a:pPr marL="0" indent="0">
              <a:buNone/>
            </a:pPr>
            <a:endParaRPr lang="hr-HR" sz="3600" dirty="0"/>
          </a:p>
          <a:p>
            <a:pPr marL="0" indent="0">
              <a:buNone/>
            </a:pPr>
            <a:endParaRPr lang="hr-HR" sz="3600" dirty="0"/>
          </a:p>
          <a:p>
            <a:pPr marL="0" indent="0">
              <a:buNone/>
            </a:pPr>
            <a:endParaRPr lang="hr-HR" sz="3600" dirty="0"/>
          </a:p>
          <a:p>
            <a:pPr marL="0" indent="0">
              <a:buNone/>
            </a:pPr>
            <a:r>
              <a:rPr lang="vi-VN" sz="3600" b="1" dirty="0">
                <a:solidFill>
                  <a:schemeClr val="bg1"/>
                </a:solidFill>
              </a:rPr>
              <a:t>KOMUNALNA INFRASTRUKTURA</a:t>
            </a:r>
          </a:p>
          <a:p>
            <a:r>
              <a:rPr lang="vi-VN" sz="3600" dirty="0"/>
              <a:t>1.	Vodovod</a:t>
            </a:r>
          </a:p>
          <a:p>
            <a:r>
              <a:rPr lang="vi-VN" sz="3600" dirty="0"/>
              <a:t>2.	Kanalizacija</a:t>
            </a:r>
          </a:p>
          <a:p>
            <a:r>
              <a:rPr lang="vi-VN" sz="3600" dirty="0"/>
              <a:t>3.	Bunar</a:t>
            </a:r>
          </a:p>
          <a:p>
            <a:r>
              <a:rPr lang="vi-VN" sz="3600" dirty="0"/>
              <a:t>4.	Cisterna</a:t>
            </a:r>
          </a:p>
          <a:p>
            <a:r>
              <a:rPr lang="vi-VN" sz="3600" dirty="0"/>
              <a:t>5.	Kanal</a:t>
            </a:r>
          </a:p>
          <a:p>
            <a:pPr marL="0" indent="0">
              <a:buNone/>
            </a:pPr>
            <a:endParaRPr lang="hr-HR" sz="3600" dirty="0"/>
          </a:p>
          <a:p>
            <a:pPr marL="0" indent="0">
              <a:buNone/>
            </a:pPr>
            <a:r>
              <a:rPr lang="vi-VN" sz="3600" b="1" dirty="0">
                <a:solidFill>
                  <a:schemeClr val="bg1"/>
                </a:solidFill>
              </a:rPr>
              <a:t>PROMETNA INFRASTRUKTURA</a:t>
            </a:r>
          </a:p>
          <a:p>
            <a:r>
              <a:rPr lang="vi-VN" sz="3600" dirty="0"/>
              <a:t>1.	Cesta</a:t>
            </a:r>
          </a:p>
          <a:p>
            <a:r>
              <a:rPr lang="vi-VN" sz="3600" dirty="0"/>
              <a:t>2.	Luka </a:t>
            </a:r>
          </a:p>
          <a:p>
            <a:r>
              <a:rPr lang="vi-VN" sz="3600" dirty="0"/>
              <a:t>3.	Mansio</a:t>
            </a:r>
          </a:p>
          <a:p>
            <a:r>
              <a:rPr lang="vi-VN" sz="3600" dirty="0"/>
              <a:t>4.	Most</a:t>
            </a:r>
          </a:p>
          <a:p>
            <a:r>
              <a:rPr lang="vi-VN" sz="3600" dirty="0"/>
              <a:t>5.	Mutatio</a:t>
            </a:r>
          </a:p>
          <a:p>
            <a:r>
              <a:rPr lang="vi-VN" sz="3600" dirty="0"/>
              <a:t>6.	Postaja </a:t>
            </a:r>
          </a:p>
          <a:p>
            <a:r>
              <a:rPr lang="vi-VN" sz="3600" dirty="0"/>
              <a:t>7.	Obalna struktura</a:t>
            </a:r>
          </a:p>
          <a:p>
            <a:r>
              <a:rPr lang="vi-VN" sz="3600" dirty="0"/>
              <a:t>8.	Statio</a:t>
            </a:r>
          </a:p>
          <a:p>
            <a:pPr marL="0" indent="0">
              <a:buNone/>
            </a:pPr>
            <a:endParaRPr lang="hr-HR" sz="3600" dirty="0"/>
          </a:p>
          <a:p>
            <a:pPr marL="0" indent="0">
              <a:buNone/>
            </a:pPr>
            <a:r>
              <a:rPr lang="vi-VN" sz="3600" b="1" dirty="0">
                <a:solidFill>
                  <a:schemeClr val="bg1"/>
                </a:solidFill>
              </a:rPr>
              <a:t>JAVNI OBJEKT</a:t>
            </a:r>
          </a:p>
          <a:p>
            <a:r>
              <a:rPr lang="vi-VN" sz="3600" dirty="0"/>
              <a:t>1.	amfiteatar</a:t>
            </a:r>
          </a:p>
          <a:p>
            <a:r>
              <a:rPr lang="vi-VN" sz="3600" dirty="0"/>
              <a:t>2.	teatar</a:t>
            </a:r>
          </a:p>
          <a:p>
            <a:r>
              <a:rPr lang="vi-VN" sz="3600" dirty="0"/>
              <a:t>3.	forum</a:t>
            </a:r>
          </a:p>
          <a:p>
            <a:r>
              <a:rPr lang="vi-VN" sz="3600" dirty="0"/>
              <a:t>4.	terme</a:t>
            </a:r>
          </a:p>
          <a:p>
            <a:r>
              <a:rPr lang="vi-VN" sz="3600" dirty="0"/>
              <a:t>5.	trijem</a:t>
            </a:r>
          </a:p>
          <a:p>
            <a:r>
              <a:rPr lang="vi-VN" sz="3600" dirty="0"/>
              <a:t>6.	memorativne građevine </a:t>
            </a:r>
          </a:p>
          <a:p>
            <a:r>
              <a:rPr lang="vi-VN" sz="3600" dirty="0"/>
              <a:t>7.	Bazilika</a:t>
            </a:r>
          </a:p>
          <a:p>
            <a:pPr marL="0" indent="0">
              <a:buNone/>
            </a:pPr>
            <a:endParaRPr lang="hr-HR" sz="3600" dirty="0"/>
          </a:p>
          <a:p>
            <a:pPr marL="0" indent="0">
              <a:buNone/>
            </a:pPr>
            <a:r>
              <a:rPr lang="vi-VN" sz="3600" b="1" dirty="0">
                <a:solidFill>
                  <a:schemeClr val="bg1"/>
                </a:solidFill>
              </a:rPr>
              <a:t>VOJNI OBJEKT</a:t>
            </a:r>
          </a:p>
          <a:p>
            <a:r>
              <a:rPr lang="vi-VN" sz="3600" dirty="0"/>
              <a:t>1.	vojni logor</a:t>
            </a:r>
          </a:p>
          <a:p>
            <a:r>
              <a:rPr lang="vi-VN" sz="3600" dirty="0"/>
              <a:t>2.	kasnoantički vojni objekt</a:t>
            </a:r>
          </a:p>
          <a:p>
            <a:r>
              <a:rPr lang="vi-VN" sz="3600" dirty="0"/>
              <a:t>3.	Obrambeni sustav</a:t>
            </a:r>
          </a:p>
          <a:p>
            <a:pPr marL="0" indent="0">
              <a:buNone/>
            </a:pPr>
            <a:endParaRPr lang="hr-HR" sz="3600" dirty="0"/>
          </a:p>
          <a:p>
            <a:pPr marL="0" indent="0">
              <a:buNone/>
            </a:pPr>
            <a:r>
              <a:rPr lang="vi-VN" sz="3600" b="1" dirty="0">
                <a:solidFill>
                  <a:schemeClr val="bg1"/>
                </a:solidFill>
              </a:rPr>
              <a:t>FORTIFIKACIJSKI OBJEKT</a:t>
            </a:r>
          </a:p>
          <a:p>
            <a:r>
              <a:rPr lang="vi-VN" sz="3600" dirty="0"/>
              <a:t>1.	obrambene zidine</a:t>
            </a:r>
          </a:p>
          <a:p>
            <a:r>
              <a:rPr lang="vi-VN" sz="3600" dirty="0"/>
              <a:t>2.	utvrda</a:t>
            </a:r>
          </a:p>
          <a:p>
            <a:r>
              <a:rPr lang="vi-VN" sz="3600" dirty="0"/>
              <a:t>3.	promatračnica/kula</a:t>
            </a:r>
          </a:p>
          <a:p>
            <a:r>
              <a:rPr lang="vi-VN" sz="3600" dirty="0"/>
              <a:t>4.	Jarak</a:t>
            </a:r>
          </a:p>
          <a:p>
            <a:r>
              <a:rPr lang="vi-VN" sz="3600" dirty="0"/>
              <a:t>5.	vrata</a:t>
            </a:r>
          </a:p>
          <a:p>
            <a:pPr marL="0" indent="0">
              <a:buNone/>
            </a:pPr>
            <a:endParaRPr lang="hr-HR" sz="3600" dirty="0"/>
          </a:p>
          <a:p>
            <a:pPr marL="0" indent="0">
              <a:buNone/>
            </a:pPr>
            <a:r>
              <a:rPr lang="vi-VN" sz="3600" b="1" dirty="0">
                <a:solidFill>
                  <a:schemeClr val="bg1"/>
                </a:solidFill>
              </a:rPr>
              <a:t>PODVODNI LOKALITET</a:t>
            </a:r>
          </a:p>
          <a:p>
            <a:r>
              <a:rPr lang="vi-VN" sz="3600" dirty="0"/>
              <a:t>1.	brodska havarija</a:t>
            </a:r>
          </a:p>
          <a:p>
            <a:r>
              <a:rPr lang="vi-VN" sz="3600" dirty="0"/>
              <a:t>2.	rastresiti teret</a:t>
            </a:r>
          </a:p>
          <a:p>
            <a:r>
              <a:rPr lang="vi-VN" sz="3600" dirty="0"/>
              <a:t>3.	pojedinačni nalaz</a:t>
            </a:r>
          </a:p>
          <a:p>
            <a:r>
              <a:rPr lang="vi-VN" sz="3600" dirty="0"/>
              <a:t>4.	potopljeni kulturni krajolik</a:t>
            </a:r>
          </a:p>
          <a:p>
            <a:pPr marL="0" indent="0">
              <a:buNone/>
            </a:pPr>
            <a:endParaRPr lang="hr-HR" sz="3600" dirty="0"/>
          </a:p>
          <a:p>
            <a:pPr marL="0" indent="0">
              <a:buNone/>
            </a:pPr>
            <a:r>
              <a:rPr lang="vi-VN" sz="3600" b="1" dirty="0">
                <a:solidFill>
                  <a:schemeClr val="bg1"/>
                </a:solidFill>
              </a:rPr>
              <a:t>ŠPILJA</a:t>
            </a:r>
          </a:p>
          <a:p>
            <a:pPr marL="0" indent="0">
              <a:buNone/>
            </a:pPr>
            <a:r>
              <a:rPr lang="vi-VN" sz="3600" b="1" dirty="0">
                <a:solidFill>
                  <a:schemeClr val="bg1"/>
                </a:solidFill>
              </a:rPr>
              <a:t>REKOGNOSCIRANJE</a:t>
            </a:r>
          </a:p>
          <a:p>
            <a:pPr marL="0" indent="0">
              <a:buNone/>
            </a:pPr>
            <a:r>
              <a:rPr lang="vi-VN" sz="3600" b="1" dirty="0">
                <a:solidFill>
                  <a:schemeClr val="bg1"/>
                </a:solidFill>
              </a:rPr>
              <a:t>NEKATEGORIZIRANO</a:t>
            </a:r>
          </a:p>
          <a:p>
            <a:endParaRPr lang="vi-VN" dirty="0"/>
          </a:p>
          <a:p>
            <a:endParaRPr lang="vi-V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010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672</Words>
  <Application>Microsoft Office PowerPoint</Application>
  <PresentationFormat>On-screen Show (4:3)</PresentationFormat>
  <Paragraphs>167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PowerPoint Presentation</vt:lpstr>
      <vt:lpstr>Projekt  Antička baza podataka RH</vt:lpstr>
      <vt:lpstr>ZAKONSKI OKVIR</vt:lpstr>
      <vt:lpstr>Suradnici (IARH) </vt:lpstr>
      <vt:lpstr>VANJSKI SURADNICI</vt:lpstr>
      <vt:lpstr>STRUKTURA</vt:lpstr>
      <vt:lpstr>Osnovni podaci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recenzent</dc:creator>
  <cp:lastModifiedBy>Kristina Jelinčić</cp:lastModifiedBy>
  <cp:revision>7</cp:revision>
  <dcterms:created xsi:type="dcterms:W3CDTF">2018-05-22T08:36:19Z</dcterms:created>
  <dcterms:modified xsi:type="dcterms:W3CDTF">2023-06-29T07:38:39Z</dcterms:modified>
</cp:coreProperties>
</file>