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72" r:id="rId10"/>
    <p:sldId id="271" r:id="rId11"/>
    <p:sldId id="264" r:id="rId12"/>
    <p:sldId id="269" r:id="rId13"/>
    <p:sldId id="270" r:id="rId14"/>
    <p:sldId id="266" r:id="rId15"/>
    <p:sldId id="265" r:id="rId16"/>
    <p:sldId id="267" r:id="rId17"/>
    <p:sldId id="275" r:id="rId18"/>
    <p:sldId id="273" r:id="rId19"/>
    <p:sldId id="274" r:id="rId20"/>
    <p:sldId id="280" r:id="rId21"/>
    <p:sldId id="276" r:id="rId22"/>
    <p:sldId id="279" r:id="rId23"/>
    <p:sldId id="288" r:id="rId24"/>
    <p:sldId id="277" r:id="rId25"/>
    <p:sldId id="283" r:id="rId26"/>
    <p:sldId id="285" r:id="rId27"/>
    <p:sldId id="284" r:id="rId28"/>
    <p:sldId id="281" r:id="rId29"/>
    <p:sldId id="286" r:id="rId30"/>
    <p:sldId id="282" r:id="rId31"/>
    <p:sldId id="287" r:id="rId32"/>
    <p:sldId id="278" r:id="rId33"/>
    <p:sldId id="26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F7EC1-1686-49F9-91F7-24735C60681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3D004-21E3-4A24-ADEB-2060EDA0D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40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3D004-21E3-4A24-ADEB-2060EDA0D3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1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6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7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6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5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8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8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7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2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6B709-71F3-4D0E-904B-EF3C5182B06C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2F1C0-12DF-4C48-899F-8A34634F1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2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9512" y="4725144"/>
            <a:ext cx="4824536" cy="1752600"/>
          </a:xfrm>
        </p:spPr>
        <p:txBody>
          <a:bodyPr>
            <a:normAutofit fontScale="85000" lnSpcReduction="10000"/>
          </a:bodyPr>
          <a:lstStyle/>
          <a:p>
            <a:r>
              <a:rPr lang="hr-HR" b="1" dirty="0">
                <a:solidFill>
                  <a:schemeClr val="tx1"/>
                </a:solidFill>
              </a:rPr>
              <a:t>Predstavljanje Baze podataka antičkih lokaliteta Republike Hrvatske s posebnim osvrtom na Požeško slavonsku županiju 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0" y="188640"/>
            <a:ext cx="8572500" cy="4387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6414" y="4924437"/>
            <a:ext cx="24970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Ivana Ožanić Roguljić</a:t>
            </a:r>
            <a:endParaRPr lang="en-US" dirty="0"/>
          </a:p>
          <a:p>
            <a:r>
              <a:rPr lang="hr-HR" dirty="0"/>
              <a:t>Kristina Turkalj</a:t>
            </a:r>
            <a:endParaRPr lang="en-US" dirty="0"/>
          </a:p>
          <a:p>
            <a:r>
              <a:rPr lang="hr-HR" dirty="0"/>
              <a:t>Kristina Jelinčić Vučković</a:t>
            </a:r>
            <a:endParaRPr lang="en-US" dirty="0"/>
          </a:p>
          <a:p>
            <a:endParaRPr lang="hr-HR" dirty="0" smtClean="0"/>
          </a:p>
          <a:p>
            <a:r>
              <a:rPr lang="hr-HR" dirty="0" smtClean="0"/>
              <a:t>Institut </a:t>
            </a:r>
            <a:r>
              <a:rPr lang="hr-HR" dirty="0"/>
              <a:t>za arheologiju</a:t>
            </a:r>
            <a:endParaRPr lang="en-US" dirty="0"/>
          </a:p>
          <a:p>
            <a:r>
              <a:rPr lang="hr-HR" dirty="0"/>
              <a:t>Gajeva </a:t>
            </a:r>
            <a:r>
              <a:rPr lang="hr-HR" dirty="0" smtClean="0"/>
              <a:t>32, 10000 </a:t>
            </a:r>
            <a:r>
              <a:rPr lang="hr-HR" dirty="0"/>
              <a:t>Zagreb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2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Literatura – cca 2000 upisa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1988840"/>
            <a:ext cx="7400726" cy="3660977"/>
          </a:xfrm>
        </p:spPr>
      </p:pic>
    </p:spTree>
    <p:extLst>
      <p:ext uri="{BB962C8B-B14F-4D97-AF65-F5344CB8AC3E}">
        <p14:creationId xmlns:p14="http://schemas.microsoft.com/office/powerpoint/2010/main" val="1178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Turistička informacija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-920" r="-614"/>
          <a:stretch/>
        </p:blipFill>
        <p:spPr>
          <a:xfrm>
            <a:off x="467544" y="1226223"/>
            <a:ext cx="7488832" cy="263482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648" y="3284984"/>
            <a:ext cx="7602595" cy="2966469"/>
          </a:xfrm>
        </p:spPr>
      </p:pic>
    </p:spTree>
    <p:extLst>
      <p:ext uri="{BB962C8B-B14F-4D97-AF65-F5344CB8AC3E}">
        <p14:creationId xmlns:p14="http://schemas.microsoft.com/office/powerpoint/2010/main" val="154072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Dodatni sadržaji – fotografije, pdf-ovi</a:t>
            </a:r>
            <a:endParaRPr lang="en-US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1772816"/>
            <a:ext cx="6908673" cy="3389567"/>
          </a:xfrm>
        </p:spPr>
      </p:pic>
    </p:spTree>
    <p:extLst>
      <p:ext uri="{BB962C8B-B14F-4D97-AF65-F5344CB8AC3E}">
        <p14:creationId xmlns:p14="http://schemas.microsoft.com/office/powerpoint/2010/main" val="19585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Objava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844824"/>
            <a:ext cx="8454570" cy="3326509"/>
          </a:xfrm>
        </p:spPr>
      </p:pic>
    </p:spTree>
    <p:extLst>
      <p:ext uri="{BB962C8B-B14F-4D97-AF65-F5344CB8AC3E}">
        <p14:creationId xmlns:p14="http://schemas.microsoft.com/office/powerpoint/2010/main" val="32586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16632"/>
            <a:ext cx="8708888" cy="44644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47"/>
          <a:stretch/>
        </p:blipFill>
        <p:spPr>
          <a:xfrm>
            <a:off x="6927273" y="193963"/>
            <a:ext cx="1995632" cy="130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5445224"/>
            <a:ext cx="18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Stanje 5.10.2018.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2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085"/>
            <a:ext cx="8229600" cy="1143000"/>
          </a:xfrm>
        </p:spPr>
        <p:txBody>
          <a:bodyPr/>
          <a:lstStyle/>
          <a:p>
            <a:r>
              <a:rPr lang="hr-HR" dirty="0" smtClean="0"/>
              <a:t>Popis - Top 30 lokaliteta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5" y="1017822"/>
            <a:ext cx="3816424" cy="262720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998262"/>
            <a:ext cx="2951018" cy="246280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3645024"/>
            <a:ext cx="3972323" cy="2590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" t="-647"/>
          <a:stretch/>
        </p:blipFill>
        <p:spPr>
          <a:xfrm>
            <a:off x="4283968" y="3461067"/>
            <a:ext cx="3773194" cy="27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5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Pretraživanje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7"/>
          <a:stretch/>
        </p:blipFill>
        <p:spPr>
          <a:xfrm>
            <a:off x="611560" y="2636912"/>
            <a:ext cx="7203510" cy="368846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772816"/>
            <a:ext cx="8572500" cy="467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" y="1425700"/>
            <a:ext cx="8572500" cy="50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332656"/>
            <a:ext cx="5657453" cy="4038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1772816"/>
            <a:ext cx="6302474" cy="44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Pretraživanje po pojmu – ostava, spilja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" b="34578"/>
          <a:stretch/>
        </p:blipFill>
        <p:spPr>
          <a:xfrm>
            <a:off x="323528" y="1340768"/>
            <a:ext cx="5657453" cy="2667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40768"/>
            <a:ext cx="2656115" cy="2710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70" y="2612841"/>
            <a:ext cx="8635130" cy="4301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2204864"/>
            <a:ext cx="9059198" cy="3474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 b="46350"/>
          <a:stretch/>
        </p:blipFill>
        <p:spPr>
          <a:xfrm>
            <a:off x="285750" y="500743"/>
            <a:ext cx="8572500" cy="31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7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Pretraživanje - Solin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9" t="12026" b="39870"/>
          <a:stretch/>
        </p:blipFill>
        <p:spPr>
          <a:xfrm>
            <a:off x="827584" y="1988840"/>
            <a:ext cx="6837582" cy="3516762"/>
          </a:xfrm>
        </p:spPr>
      </p:pic>
    </p:spTree>
    <p:extLst>
      <p:ext uri="{BB962C8B-B14F-4D97-AF65-F5344CB8AC3E}">
        <p14:creationId xmlns:p14="http://schemas.microsoft.com/office/powerpoint/2010/main" val="9601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Projekt </a:t>
            </a:r>
            <a:br>
              <a:rPr lang="hr-HR" b="1" dirty="0" smtClean="0">
                <a:solidFill>
                  <a:schemeClr val="bg1"/>
                </a:solidFill>
              </a:rPr>
            </a:br>
            <a:r>
              <a:rPr lang="hr-HR" b="1" dirty="0" smtClean="0">
                <a:solidFill>
                  <a:schemeClr val="bg1"/>
                </a:solidFill>
              </a:rPr>
              <a:t>Antička baza podataka RH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Financiran – vlastita sredsva IARH-a</a:t>
            </a:r>
          </a:p>
          <a:p>
            <a:r>
              <a:rPr lang="hr-HR" dirty="0" smtClean="0"/>
              <a:t>Izvori: 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bg1"/>
                </a:solidFill>
              </a:rPr>
              <a:t>	</a:t>
            </a:r>
            <a:r>
              <a:rPr lang="hr-HR" dirty="0">
                <a:solidFill>
                  <a:schemeClr val="bg1"/>
                </a:solidFill>
              </a:rPr>
              <a:t>	</a:t>
            </a:r>
            <a:endParaRPr lang="hr-HR" dirty="0" smtClean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hr-HR" dirty="0" smtClean="0">
                <a:solidFill>
                  <a:schemeClr val="bg1"/>
                </a:solidFill>
              </a:rPr>
              <a:t> Arhiv IARH-a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dirty="0" smtClean="0">
                <a:solidFill>
                  <a:schemeClr val="bg1"/>
                </a:solidFill>
              </a:rPr>
              <a:t> vlastita istraživanja i rekognosciranja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dirty="0" smtClean="0">
                <a:solidFill>
                  <a:schemeClr val="bg1"/>
                </a:solidFill>
              </a:rPr>
              <a:t> proučavanje starih izvora i literature</a:t>
            </a:r>
          </a:p>
          <a:p>
            <a:pPr marL="457200" lvl="1" indent="0">
              <a:buNone/>
            </a:pPr>
            <a:endParaRPr lang="hr-HR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hr-HR" dirty="0" smtClean="0">
                <a:solidFill>
                  <a:schemeClr val="bg1"/>
                </a:solidFill>
              </a:rPr>
              <a:t>Aplikaciju je izradila tvrtka Sarpa d.o.o</a:t>
            </a:r>
          </a:p>
        </p:txBody>
      </p:sp>
    </p:spTree>
    <p:extLst>
      <p:ext uri="{BB962C8B-B14F-4D97-AF65-F5344CB8AC3E}">
        <p14:creationId xmlns:p14="http://schemas.microsoft.com/office/powerpoint/2010/main" val="25283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6" b="20870"/>
          <a:stretch/>
        </p:blipFill>
        <p:spPr>
          <a:xfrm>
            <a:off x="1115616" y="908720"/>
            <a:ext cx="7577507" cy="4344888"/>
          </a:xfrm>
        </p:spPr>
      </p:pic>
    </p:spTree>
    <p:extLst>
      <p:ext uri="{BB962C8B-B14F-4D97-AF65-F5344CB8AC3E}">
        <p14:creationId xmlns:p14="http://schemas.microsoft.com/office/powerpoint/2010/main" val="3174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Lokaliteti u Požeško slavonskoj županiji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3300" y="1628800"/>
            <a:ext cx="6191860" cy="2376264"/>
          </a:xfrm>
        </p:spPr>
      </p:pic>
      <p:sp>
        <p:nvSpPr>
          <p:cNvPr id="5" name="TextBox 4"/>
          <p:cNvSpPr txBox="1"/>
          <p:nvPr/>
        </p:nvSpPr>
        <p:spPr>
          <a:xfrm>
            <a:off x="3082443" y="4293096"/>
            <a:ext cx="16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27 LOKALITETA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51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Tekić – Treštanovačka gradina </a:t>
            </a:r>
            <a:r>
              <a:rPr lang="hr-HR" i="1" dirty="0" smtClean="0"/>
              <a:t>Incerum?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2060848"/>
            <a:ext cx="4038600" cy="28956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smtClean="0"/>
              <a:t>Ruralna cjelina</a:t>
            </a:r>
          </a:p>
          <a:p>
            <a:r>
              <a:rPr lang="hr-HR" dirty="0" smtClean="0"/>
              <a:t>Terme</a:t>
            </a:r>
          </a:p>
          <a:p>
            <a:r>
              <a:rPr lang="hr-HR" dirty="0" smtClean="0"/>
              <a:t>Nekropola</a:t>
            </a:r>
          </a:p>
          <a:p>
            <a:r>
              <a:rPr lang="hr-HR" dirty="0" smtClean="0"/>
              <a:t>Moguća lokacija postaje </a:t>
            </a:r>
            <a:r>
              <a:rPr lang="hr-HR" i="1" dirty="0" smtClean="0"/>
              <a:t>Incerum</a:t>
            </a:r>
          </a:p>
          <a:p>
            <a:r>
              <a:rPr lang="hr-HR" dirty="0" smtClean="0"/>
              <a:t>Ostava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5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1926" r="25037" b="5435"/>
          <a:stretch/>
        </p:blipFill>
        <p:spPr>
          <a:xfrm>
            <a:off x="755576" y="404664"/>
            <a:ext cx="6796088" cy="5988050"/>
          </a:xfrm>
        </p:spPr>
      </p:pic>
    </p:spTree>
    <p:extLst>
      <p:ext uri="{BB962C8B-B14F-4D97-AF65-F5344CB8AC3E}">
        <p14:creationId xmlns:p14="http://schemas.microsoft.com/office/powerpoint/2010/main" val="623816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Upitnici ????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4" t="14661" r="25068" b="31430"/>
          <a:stretch/>
        </p:blipFill>
        <p:spPr>
          <a:xfrm>
            <a:off x="539552" y="1124744"/>
            <a:ext cx="3251481" cy="290635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6" t="9607" r="23450" b="7845"/>
          <a:stretch/>
        </p:blipFill>
        <p:spPr>
          <a:xfrm>
            <a:off x="4067944" y="1196752"/>
            <a:ext cx="4175855" cy="5441937"/>
          </a:xfrm>
        </p:spPr>
      </p:pic>
    </p:spTree>
    <p:extLst>
      <p:ext uri="{BB962C8B-B14F-4D97-AF65-F5344CB8AC3E}">
        <p14:creationId xmlns:p14="http://schemas.microsoft.com/office/powerpoint/2010/main" val="86825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Još upitnika ????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t="11966" r="2156" b="3032"/>
          <a:stretch/>
        </p:blipFill>
        <p:spPr>
          <a:xfrm>
            <a:off x="251520" y="1412776"/>
            <a:ext cx="3973941" cy="367240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6" t="10619" b="15258"/>
          <a:stretch/>
        </p:blipFill>
        <p:spPr>
          <a:xfrm>
            <a:off x="4355976" y="1412776"/>
            <a:ext cx="4362198" cy="3502496"/>
          </a:xfrm>
        </p:spPr>
      </p:pic>
    </p:spTree>
    <p:extLst>
      <p:ext uri="{BB962C8B-B14F-4D97-AF65-F5344CB8AC3E}">
        <p14:creationId xmlns:p14="http://schemas.microsoft.com/office/powerpoint/2010/main" val="18356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Ruralne cjeline 14 Lokaliteta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13313" b="16943"/>
          <a:stretch/>
        </p:blipFill>
        <p:spPr>
          <a:xfrm>
            <a:off x="251520" y="1772816"/>
            <a:ext cx="4320477" cy="32403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9" t="11966" b="16269"/>
          <a:stretch/>
        </p:blipFill>
        <p:spPr>
          <a:xfrm>
            <a:off x="4572000" y="1772816"/>
            <a:ext cx="4210384" cy="3180184"/>
          </a:xfrm>
        </p:spPr>
      </p:pic>
    </p:spTree>
    <p:extLst>
      <p:ext uri="{BB962C8B-B14F-4D97-AF65-F5344CB8AC3E}">
        <p14:creationId xmlns:p14="http://schemas.microsoft.com/office/powerpoint/2010/main" val="1934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794657"/>
            <a:ext cx="6289071" cy="4463143"/>
          </a:xfrm>
        </p:spPr>
      </p:pic>
    </p:spTree>
    <p:extLst>
      <p:ext uri="{BB962C8B-B14F-4D97-AF65-F5344CB8AC3E}">
        <p14:creationId xmlns:p14="http://schemas.microsoft.com/office/powerpoint/2010/main" val="10453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2"/>
          <a:stretch/>
        </p:blipFill>
        <p:spPr>
          <a:xfrm>
            <a:off x="251520" y="188640"/>
            <a:ext cx="811700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1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0" b="7349"/>
          <a:stretch/>
        </p:blipFill>
        <p:spPr>
          <a:xfrm>
            <a:off x="179512" y="260648"/>
            <a:ext cx="7519303" cy="5187280"/>
          </a:xfrm>
        </p:spPr>
      </p:pic>
    </p:spTree>
    <p:extLst>
      <p:ext uri="{BB962C8B-B14F-4D97-AF65-F5344CB8AC3E}">
        <p14:creationId xmlns:p14="http://schemas.microsoft.com/office/powerpoint/2010/main" val="7498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ZAKONSKI OKVIR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USTAV REPUBLIKE HRVATSKE </a:t>
            </a:r>
            <a:r>
              <a:rPr lang="hr-HR" b="1" dirty="0" smtClean="0">
                <a:solidFill>
                  <a:schemeClr val="bg1"/>
                </a:solidFill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</a:rPr>
              <a:t>Jamči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pravo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pristup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informacijama</a:t>
            </a:r>
            <a:endParaRPr lang="hr-HR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chemeClr val="bg1"/>
              </a:solidFill>
            </a:endParaRPr>
          </a:p>
          <a:p>
            <a:r>
              <a:rPr lang="en-US" b="1" dirty="0" err="1" smtClean="0"/>
              <a:t>Hrvatska</a:t>
            </a:r>
            <a:r>
              <a:rPr lang="en-US" b="1" dirty="0" smtClean="0"/>
              <a:t> </a:t>
            </a:r>
            <a:r>
              <a:rPr lang="en-US" b="1" dirty="0" err="1" smtClean="0"/>
              <a:t>deklaracija</a:t>
            </a:r>
            <a:r>
              <a:rPr lang="en-US" b="1" dirty="0" smtClean="0"/>
              <a:t> o </a:t>
            </a:r>
            <a:r>
              <a:rPr lang="en-US" b="1" dirty="0" err="1" smtClean="0"/>
              <a:t>otvorenom</a:t>
            </a:r>
            <a:r>
              <a:rPr lang="en-US" b="1" dirty="0" smtClean="0"/>
              <a:t> </a:t>
            </a:r>
            <a:r>
              <a:rPr lang="en-US" b="1" dirty="0" err="1" smtClean="0"/>
              <a:t>pristupu</a:t>
            </a:r>
            <a:r>
              <a:rPr lang="en-US" b="1" dirty="0" smtClean="0"/>
              <a:t> </a:t>
            </a:r>
            <a:endParaRPr lang="hr-HR" b="1" dirty="0" smtClean="0"/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smtClean="0"/>
              <a:t>https://www.fer.unizg.hr/oa2012/deklaracija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en-US" dirty="0" smtClean="0"/>
              <a:t>1. </a:t>
            </a:r>
            <a:r>
              <a:rPr lang="en-US" dirty="0" err="1" smtClean="0"/>
              <a:t>Otvoreni</a:t>
            </a:r>
            <a:r>
              <a:rPr lang="en-US" dirty="0" smtClean="0"/>
              <a:t> </a:t>
            </a:r>
            <a:r>
              <a:rPr lang="en-US" dirty="0" err="1" smtClean="0"/>
              <a:t>pristup</a:t>
            </a:r>
            <a:r>
              <a:rPr lang="en-US" dirty="0" smtClean="0"/>
              <a:t> je </a:t>
            </a:r>
            <a:r>
              <a:rPr lang="en-US" dirty="0" err="1" smtClean="0"/>
              <a:t>javni</a:t>
            </a:r>
            <a:r>
              <a:rPr lang="en-US" dirty="0" smtClean="0"/>
              <a:t> </a:t>
            </a:r>
            <a:r>
              <a:rPr lang="en-US" dirty="0" err="1" smtClean="0"/>
              <a:t>interes</a:t>
            </a:r>
            <a:r>
              <a:rPr lang="en-US" dirty="0" smtClean="0"/>
              <a:t>. </a:t>
            </a:r>
            <a:endParaRPr lang="hr-HR" dirty="0" smtClean="0"/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dirty="0" err="1" smtClean="0"/>
              <a:t>Znanstvene</a:t>
            </a:r>
            <a:r>
              <a:rPr lang="en-US" dirty="0" smtClean="0"/>
              <a:t> </a:t>
            </a:r>
            <a:r>
              <a:rPr lang="en-US" dirty="0" err="1" smtClean="0"/>
              <a:t>informacije</a:t>
            </a:r>
            <a:r>
              <a:rPr lang="en-US" dirty="0" smtClean="0"/>
              <a:t> </a:t>
            </a:r>
            <a:r>
              <a:rPr lang="en-US" dirty="0" err="1" smtClean="0"/>
              <a:t>jesu</a:t>
            </a:r>
            <a:r>
              <a:rPr lang="en-US" dirty="0" smtClean="0"/>
              <a:t> </a:t>
            </a:r>
            <a:r>
              <a:rPr lang="en-US" dirty="0" err="1" smtClean="0"/>
              <a:t>nacionalno</a:t>
            </a:r>
            <a:r>
              <a:rPr lang="en-US" dirty="0" smtClean="0"/>
              <a:t> </a:t>
            </a:r>
            <a:r>
              <a:rPr lang="en-US" dirty="0" err="1" smtClean="0"/>
              <a:t>blago</a:t>
            </a:r>
            <a:r>
              <a:rPr lang="en-US" dirty="0" smtClean="0"/>
              <a:t>. </a:t>
            </a:r>
            <a:endParaRPr lang="hr-HR" dirty="0" smtClean="0"/>
          </a:p>
          <a:p>
            <a:pPr marL="0" indent="0">
              <a:buNone/>
            </a:pPr>
            <a:r>
              <a:rPr lang="en-US" dirty="0" smtClean="0"/>
              <a:t>3. </a:t>
            </a:r>
            <a:r>
              <a:rPr lang="en-US" dirty="0" err="1" smtClean="0"/>
              <a:t>Rezultati</a:t>
            </a:r>
            <a:r>
              <a:rPr lang="en-US" dirty="0" smtClean="0"/>
              <a:t> </a:t>
            </a:r>
            <a:r>
              <a:rPr lang="en-US" dirty="0" err="1" smtClean="0"/>
              <a:t>javno</a:t>
            </a:r>
            <a:r>
              <a:rPr lang="en-US" dirty="0" smtClean="0"/>
              <a:t> </a:t>
            </a:r>
            <a:r>
              <a:rPr lang="en-US" dirty="0" err="1" smtClean="0"/>
              <a:t>financiranih</a:t>
            </a:r>
            <a:r>
              <a:rPr lang="en-US" dirty="0" smtClean="0"/>
              <a:t> </a:t>
            </a:r>
            <a:r>
              <a:rPr lang="en-US" dirty="0" err="1" smtClean="0"/>
              <a:t>znanstvenih</a:t>
            </a:r>
            <a:r>
              <a:rPr lang="en-US" dirty="0" smtClean="0"/>
              <a:t> </a:t>
            </a:r>
            <a:r>
              <a:rPr lang="en-US" dirty="0" err="1" smtClean="0"/>
              <a:t>istraživanja</a:t>
            </a:r>
            <a:r>
              <a:rPr lang="en-US" dirty="0" smtClean="0"/>
              <a:t> </a:t>
            </a:r>
            <a:r>
              <a:rPr lang="en-US" dirty="0" err="1" smtClean="0"/>
              <a:t>trebaju</a:t>
            </a:r>
            <a:r>
              <a:rPr lang="en-US" dirty="0" smtClean="0"/>
              <a:t> </a:t>
            </a:r>
            <a:r>
              <a:rPr lang="en-US" dirty="0" err="1" smtClean="0"/>
              <a:t>biti</a:t>
            </a:r>
            <a:r>
              <a:rPr lang="en-US" dirty="0" smtClean="0"/>
              <a:t> u </a:t>
            </a:r>
            <a:r>
              <a:rPr lang="en-US" dirty="0" err="1" smtClean="0"/>
              <a:t>otvorenom</a:t>
            </a:r>
            <a:r>
              <a:rPr lang="en-US" dirty="0" smtClean="0"/>
              <a:t> </a:t>
            </a:r>
            <a:r>
              <a:rPr lang="en-US" dirty="0" err="1" smtClean="0"/>
              <a:t>pristupu</a:t>
            </a:r>
            <a:r>
              <a:rPr lang="en-US" dirty="0" smtClean="0"/>
              <a:t>. </a:t>
            </a:r>
            <a:endParaRPr lang="hr-HR" dirty="0" smtClean="0"/>
          </a:p>
          <a:p>
            <a:pPr marL="0" indent="0">
              <a:buNone/>
            </a:pPr>
            <a:r>
              <a:rPr lang="en-US" dirty="0" smtClean="0"/>
              <a:t>4. </a:t>
            </a:r>
            <a:r>
              <a:rPr lang="en-US" dirty="0" err="1" smtClean="0"/>
              <a:t>Poseban</a:t>
            </a:r>
            <a:r>
              <a:rPr lang="en-US" dirty="0" smtClean="0"/>
              <a:t> </a:t>
            </a:r>
            <a:r>
              <a:rPr lang="en-US" dirty="0" err="1" smtClean="0"/>
              <a:t>značaj</a:t>
            </a:r>
            <a:r>
              <a:rPr lang="en-US" dirty="0" smtClean="0"/>
              <a:t> </a:t>
            </a:r>
            <a:r>
              <a:rPr lang="en-US" dirty="0" err="1" smtClean="0"/>
              <a:t>imaju</a:t>
            </a:r>
            <a:r>
              <a:rPr lang="en-US" dirty="0" smtClean="0"/>
              <a:t> </a:t>
            </a:r>
            <a:r>
              <a:rPr lang="en-US" dirty="0" err="1" smtClean="0"/>
              <a:t>informacije</a:t>
            </a:r>
            <a:r>
              <a:rPr lang="en-US" dirty="0" smtClean="0"/>
              <a:t> </a:t>
            </a:r>
            <a:r>
              <a:rPr lang="en-US" dirty="0" err="1" smtClean="0"/>
              <a:t>povezane</a:t>
            </a:r>
            <a:r>
              <a:rPr lang="en-US" dirty="0" smtClean="0"/>
              <a:t> s </a:t>
            </a:r>
            <a:r>
              <a:rPr lang="en-US" dirty="0" err="1" smtClean="0"/>
              <a:t>Hrvatskom</a:t>
            </a:r>
            <a:r>
              <a:rPr lang="en-US" dirty="0" smtClean="0"/>
              <a:t>. </a:t>
            </a:r>
            <a:endParaRPr lang="hr-HR" dirty="0" smtClean="0"/>
          </a:p>
          <a:p>
            <a:pPr marL="0" indent="0">
              <a:buNone/>
            </a:pPr>
            <a:r>
              <a:rPr lang="en-US" dirty="0" smtClean="0"/>
              <a:t>5. </a:t>
            </a:r>
            <a:r>
              <a:rPr lang="en-US" dirty="0" err="1" smtClean="0"/>
              <a:t>Postupci</a:t>
            </a:r>
            <a:r>
              <a:rPr lang="en-US" dirty="0" smtClean="0"/>
              <a:t> </a:t>
            </a:r>
            <a:r>
              <a:rPr lang="en-US" dirty="0" err="1" smtClean="0"/>
              <a:t>vrednovanja</a:t>
            </a:r>
            <a:r>
              <a:rPr lang="en-US" dirty="0" smtClean="0"/>
              <a:t> u </a:t>
            </a:r>
            <a:r>
              <a:rPr lang="en-US" dirty="0" err="1" smtClean="0"/>
              <a:t>znanosti</a:t>
            </a:r>
            <a:r>
              <a:rPr lang="en-US" dirty="0" smtClean="0"/>
              <a:t> ne </a:t>
            </a:r>
            <a:r>
              <a:rPr lang="en-US" dirty="0" err="1" smtClean="0"/>
              <a:t>smiju</a:t>
            </a:r>
            <a:r>
              <a:rPr lang="en-US" dirty="0" smtClean="0"/>
              <a:t> </a:t>
            </a:r>
            <a:r>
              <a:rPr lang="en-US" dirty="0" err="1" smtClean="0"/>
              <a:t>biti</a:t>
            </a:r>
            <a:r>
              <a:rPr lang="en-US" dirty="0" smtClean="0"/>
              <a:t> </a:t>
            </a:r>
            <a:r>
              <a:rPr lang="en-US" dirty="0" err="1" smtClean="0"/>
              <a:t>prepreka</a:t>
            </a:r>
            <a:r>
              <a:rPr lang="en-US" dirty="0" smtClean="0"/>
              <a:t> </a:t>
            </a:r>
            <a:r>
              <a:rPr lang="en-US" dirty="0" err="1" smtClean="0"/>
              <a:t>otvorenom</a:t>
            </a:r>
            <a:r>
              <a:rPr lang="en-US" dirty="0" smtClean="0"/>
              <a:t> </a:t>
            </a:r>
            <a:r>
              <a:rPr lang="en-US" dirty="0" err="1" smtClean="0"/>
              <a:t>pristupu</a:t>
            </a:r>
            <a:r>
              <a:rPr lang="en-US" dirty="0" smtClean="0"/>
              <a:t>. </a:t>
            </a:r>
            <a:endParaRPr lang="hr-HR" dirty="0" smtClean="0"/>
          </a:p>
          <a:p>
            <a:pPr marL="0" indent="0">
              <a:buNone/>
            </a:pPr>
            <a:r>
              <a:rPr lang="en-US" dirty="0" smtClean="0"/>
              <a:t>6. </a:t>
            </a:r>
            <a:r>
              <a:rPr lang="en-US" dirty="0" err="1" smtClean="0"/>
              <a:t>Nužni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novi</a:t>
            </a:r>
            <a:r>
              <a:rPr lang="en-US" dirty="0" smtClean="0"/>
              <a:t> </a:t>
            </a:r>
            <a:r>
              <a:rPr lang="en-US" dirty="0" err="1" smtClean="0"/>
              <a:t>modeli</a:t>
            </a:r>
            <a:r>
              <a:rPr lang="en-US" dirty="0" smtClean="0"/>
              <a:t> </a:t>
            </a:r>
            <a:r>
              <a:rPr lang="en-US" dirty="0" err="1" smtClean="0"/>
              <a:t>licenciranja</a:t>
            </a:r>
            <a:r>
              <a:rPr lang="en-US" dirty="0" smtClean="0"/>
              <a:t> </a:t>
            </a:r>
            <a:r>
              <a:rPr lang="en-US" dirty="0" err="1" smtClean="0"/>
              <a:t>pristupa</a:t>
            </a:r>
            <a:r>
              <a:rPr lang="en-US" dirty="0" smtClean="0"/>
              <a:t> </a:t>
            </a:r>
            <a:r>
              <a:rPr lang="en-US" dirty="0" err="1" smtClean="0"/>
              <a:t>informacijama</a:t>
            </a:r>
            <a:r>
              <a:rPr lang="en-US" dirty="0" smtClean="0"/>
              <a:t>. </a:t>
            </a:r>
            <a:endParaRPr lang="hr-HR" dirty="0" smtClean="0"/>
          </a:p>
          <a:p>
            <a:pPr marL="0" indent="0">
              <a:buNone/>
            </a:pPr>
            <a:r>
              <a:rPr lang="en-US" dirty="0" smtClean="0"/>
              <a:t>7. </a:t>
            </a:r>
            <a:r>
              <a:rPr lang="en-US" dirty="0" err="1" smtClean="0"/>
              <a:t>Informacije</a:t>
            </a:r>
            <a:r>
              <a:rPr lang="en-US" dirty="0" smtClean="0"/>
              <a:t> se </a:t>
            </a:r>
            <a:r>
              <a:rPr lang="en-US" dirty="0" err="1" smtClean="0"/>
              <a:t>pohranjuju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čuvaju</a:t>
            </a:r>
            <a:r>
              <a:rPr lang="en-US" dirty="0" smtClean="0"/>
              <a:t> </a:t>
            </a:r>
            <a:r>
              <a:rPr lang="en-US" dirty="0" err="1" smtClean="0"/>
              <a:t>trajno</a:t>
            </a:r>
            <a:r>
              <a:rPr lang="en-US" dirty="0" smtClean="0"/>
              <a:t>. </a:t>
            </a:r>
            <a:endParaRPr lang="hr-HR" dirty="0" smtClean="0"/>
          </a:p>
          <a:p>
            <a:pPr marL="0" indent="0">
              <a:buNone/>
            </a:pPr>
            <a:r>
              <a:rPr lang="en-US" dirty="0" smtClean="0"/>
              <a:t>8. </a:t>
            </a:r>
            <a:r>
              <a:rPr lang="en-US" dirty="0" err="1" smtClean="0"/>
              <a:t>Nacionalna</a:t>
            </a:r>
            <a:r>
              <a:rPr lang="en-US" dirty="0" smtClean="0"/>
              <a:t> </a:t>
            </a:r>
            <a:r>
              <a:rPr lang="en-US" dirty="0" err="1" smtClean="0"/>
              <a:t>infrastruktura</a:t>
            </a:r>
            <a:r>
              <a:rPr lang="en-US" dirty="0" smtClean="0"/>
              <a:t> </a:t>
            </a:r>
            <a:r>
              <a:rPr lang="en-US" dirty="0" err="1" smtClean="0"/>
              <a:t>otvorenog</a:t>
            </a:r>
            <a:r>
              <a:rPr lang="en-US" dirty="0" smtClean="0"/>
              <a:t> </a:t>
            </a:r>
            <a:r>
              <a:rPr lang="en-US" dirty="0" err="1" smtClean="0"/>
              <a:t>pristupa</a:t>
            </a:r>
            <a:r>
              <a:rPr lang="en-US" dirty="0" smtClean="0"/>
              <a:t> </a:t>
            </a:r>
            <a:r>
              <a:rPr lang="en-US" dirty="0" err="1" smtClean="0"/>
              <a:t>treba</a:t>
            </a:r>
            <a:r>
              <a:rPr lang="en-US" dirty="0" smtClean="0"/>
              <a:t> </a:t>
            </a:r>
            <a:r>
              <a:rPr lang="en-US" dirty="0" err="1" smtClean="0"/>
              <a:t>biti</a:t>
            </a:r>
            <a:r>
              <a:rPr lang="en-US" dirty="0" smtClean="0"/>
              <a:t> </a:t>
            </a:r>
            <a:r>
              <a:rPr lang="en-US" dirty="0" err="1" smtClean="0"/>
              <a:t>održiva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 b="30159"/>
          <a:stretch/>
        </p:blipFill>
        <p:spPr>
          <a:xfrm>
            <a:off x="285750" y="500743"/>
            <a:ext cx="8572500" cy="42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4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" t="6031" r="254" b="42540"/>
          <a:stretch/>
        </p:blipFill>
        <p:spPr>
          <a:xfrm>
            <a:off x="280679" y="332656"/>
            <a:ext cx="8572500" cy="35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Planovi za budućnost: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Dvojezičnost</a:t>
            </a:r>
          </a:p>
          <a:p>
            <a:r>
              <a:rPr lang="hr-HR" dirty="0" smtClean="0"/>
              <a:t>Diseminacija (HAD, međunarodni skupovi)</a:t>
            </a:r>
          </a:p>
          <a:p>
            <a:pPr marL="0" indent="0">
              <a:buNone/>
            </a:pPr>
            <a:r>
              <a:rPr lang="hr-HR" dirty="0" smtClean="0"/>
              <a:t> društvene mreže itd...</a:t>
            </a:r>
          </a:p>
          <a:p>
            <a:r>
              <a:rPr lang="hr-HR" dirty="0" smtClean="0"/>
              <a:t>Aplikacija za pametne telefone</a:t>
            </a:r>
          </a:p>
          <a:p>
            <a:r>
              <a:rPr lang="hr-HR" dirty="0" smtClean="0"/>
              <a:t>Kraj </a:t>
            </a:r>
            <a:r>
              <a:rPr lang="hr-HR" dirty="0"/>
              <a:t>....... ?</a:t>
            </a:r>
            <a:endParaRPr lang="hr-H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0046" y="2780928"/>
            <a:ext cx="8229600" cy="1143000"/>
          </a:xfrm>
        </p:spPr>
        <p:txBody>
          <a:bodyPr/>
          <a:lstStyle/>
          <a:p>
            <a:r>
              <a:rPr lang="hr-HR" dirty="0" smtClean="0"/>
              <a:t>Hvala na pažnji!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4869160"/>
            <a:ext cx="8732090" cy="1820734"/>
          </a:xfrm>
        </p:spPr>
      </p:pic>
      <p:cxnSp>
        <p:nvCxnSpPr>
          <p:cNvPr id="13" name="Straight Connector 12"/>
          <p:cNvCxnSpPr/>
          <p:nvPr/>
        </p:nvCxnSpPr>
        <p:spPr>
          <a:xfrm>
            <a:off x="1115616" y="5085184"/>
            <a:ext cx="10801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15616" y="5013176"/>
            <a:ext cx="10801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9512" y="764704"/>
            <a:ext cx="820891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b="1" i="1" dirty="0" smtClean="0"/>
              <a:t>NULLA DIES SINE BAZA!</a:t>
            </a:r>
          </a:p>
          <a:p>
            <a:endParaRPr lang="hr-HR" sz="6600" b="1" i="1" dirty="0" smtClean="0"/>
          </a:p>
          <a:p>
            <a:r>
              <a:rPr lang="hr-HR" sz="6600" b="1" i="1" dirty="0" smtClean="0"/>
              <a:t> </a:t>
            </a:r>
            <a:endParaRPr lang="en-US" sz="6600" b="1" i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39552" y="5229200"/>
            <a:ext cx="21602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15616" y="4221088"/>
            <a:ext cx="2713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Pratite nas </a:t>
            </a:r>
            <a:r>
              <a:rPr lang="hr-HR" smtClean="0"/>
              <a:t>na </a:t>
            </a:r>
            <a:r>
              <a:rPr lang="hr-HR" smtClean="0"/>
              <a:t>Facebooku</a:t>
            </a:r>
            <a:r>
              <a:rPr lang="hr-HR" dirty="0" smtClean="0"/>
              <a:t>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9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Suradnici (IARH)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Ravnatelj - Marko Dizdar</a:t>
            </a:r>
          </a:p>
          <a:p>
            <a:r>
              <a:rPr lang="hr-HR" dirty="0" smtClean="0"/>
              <a:t>Koordinatorica – Ivana Ožanić Roguljić</a:t>
            </a:r>
          </a:p>
          <a:p>
            <a:r>
              <a:rPr lang="hr-HR" dirty="0" smtClean="0"/>
              <a:t>ARHINDOKS – Kristina Jelinčić Vučković</a:t>
            </a:r>
          </a:p>
          <a:p>
            <a:pPr marL="0" indent="0">
              <a:buNone/>
            </a:pPr>
            <a:r>
              <a:rPr lang="hr-HR" dirty="0"/>
              <a:t>	</a:t>
            </a:r>
            <a:r>
              <a:rPr lang="hr-HR" dirty="0" smtClean="0"/>
              <a:t>		- Kristina Turkalj</a:t>
            </a:r>
          </a:p>
          <a:p>
            <a:r>
              <a:rPr lang="hr-HR" dirty="0"/>
              <a:t>Goranka Lipovac </a:t>
            </a:r>
            <a:r>
              <a:rPr lang="hr-HR" dirty="0" smtClean="0"/>
              <a:t>Vrkljan, </a:t>
            </a:r>
            <a:r>
              <a:rPr lang="hr-HR" dirty="0"/>
              <a:t>Ana Konestra</a:t>
            </a:r>
            <a:r>
              <a:rPr lang="hr-HR" dirty="0" smtClean="0"/>
              <a:t>, Pia </a:t>
            </a:r>
            <a:r>
              <a:rPr lang="hr-HR" dirty="0"/>
              <a:t>Šmalcelj Novaković, Bartul Šiljeg, </a:t>
            </a:r>
            <a:r>
              <a:rPr lang="hr-HR" dirty="0" smtClean="0"/>
              <a:t>Asja </a:t>
            </a:r>
            <a:r>
              <a:rPr lang="hr-HR" dirty="0"/>
              <a:t>Tonc, </a:t>
            </a:r>
            <a:r>
              <a:rPr lang="hr-HR" dirty="0" smtClean="0"/>
              <a:t>Marina Ugarković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4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VANJSKI SURADNICI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hr-HR" dirty="0" smtClean="0"/>
          </a:p>
          <a:p>
            <a:r>
              <a:rPr lang="en-US" sz="9600" b="1" dirty="0" err="1"/>
              <a:t>Pavličić</a:t>
            </a:r>
            <a:r>
              <a:rPr lang="en-US" sz="9600" b="1" dirty="0"/>
              <a:t> Hein, </a:t>
            </a:r>
            <a:r>
              <a:rPr lang="en-US" sz="9600" b="1" dirty="0" err="1"/>
              <a:t>Mirela</a:t>
            </a:r>
            <a:r>
              <a:rPr lang="en-US" sz="9600" b="1" dirty="0"/>
              <a:t>, </a:t>
            </a:r>
            <a:r>
              <a:rPr lang="en-US" sz="9600" b="1" dirty="0" err="1"/>
              <a:t>Gradski</a:t>
            </a:r>
            <a:r>
              <a:rPr lang="en-US" sz="9600" b="1" dirty="0"/>
              <a:t> </a:t>
            </a:r>
            <a:r>
              <a:rPr lang="en-US" sz="9600" b="1" dirty="0" err="1"/>
              <a:t>muzej</a:t>
            </a:r>
            <a:r>
              <a:rPr lang="en-US" sz="9600" b="1" dirty="0"/>
              <a:t> </a:t>
            </a:r>
            <a:r>
              <a:rPr lang="en-US" sz="9600" b="1" dirty="0" err="1"/>
              <a:t>Požega</a:t>
            </a:r>
            <a:endParaRPr lang="en-US" sz="9600" b="1" dirty="0"/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r>
              <a:rPr lang="en-US" dirty="0" err="1" smtClean="0"/>
              <a:t>Alduk</a:t>
            </a:r>
            <a:r>
              <a:rPr lang="en-US" dirty="0" smtClean="0"/>
              <a:t>, Ivan, </a:t>
            </a:r>
            <a:r>
              <a:rPr lang="en-US" dirty="0" err="1" smtClean="0"/>
              <a:t>Konzervatorski</a:t>
            </a:r>
            <a:r>
              <a:rPr lang="en-US" dirty="0" smtClean="0"/>
              <a:t> </a:t>
            </a:r>
            <a:r>
              <a:rPr lang="en-US" dirty="0" err="1" smtClean="0"/>
              <a:t>odjel</a:t>
            </a:r>
            <a:r>
              <a:rPr lang="en-US" dirty="0" smtClean="0"/>
              <a:t> </a:t>
            </a:r>
            <a:r>
              <a:rPr lang="en-US" dirty="0" err="1" smtClean="0"/>
              <a:t>Ministarstva</a:t>
            </a:r>
            <a:r>
              <a:rPr lang="en-US" dirty="0" smtClean="0"/>
              <a:t> </a:t>
            </a:r>
            <a:r>
              <a:rPr lang="en-US" dirty="0" err="1" smtClean="0"/>
              <a:t>kulture</a:t>
            </a:r>
            <a:r>
              <a:rPr lang="en-US" dirty="0" smtClean="0"/>
              <a:t> u </a:t>
            </a:r>
            <a:r>
              <a:rPr lang="en-US" dirty="0" err="1" smtClean="0"/>
              <a:t>Imotskom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Artuković</a:t>
            </a:r>
            <a:r>
              <a:rPr lang="en-US" dirty="0" smtClean="0"/>
              <a:t>, Ivana, </a:t>
            </a:r>
            <a:r>
              <a:rPr lang="en-US" dirty="0" err="1" smtClean="0"/>
              <a:t>Muzej</a:t>
            </a:r>
            <a:r>
              <a:rPr lang="en-US" dirty="0" smtClean="0"/>
              <a:t> </a:t>
            </a:r>
            <a:r>
              <a:rPr lang="en-US" dirty="0" err="1" smtClean="0"/>
              <a:t>brodskog</a:t>
            </a:r>
            <a:r>
              <a:rPr lang="en-US" dirty="0" smtClean="0"/>
              <a:t> </a:t>
            </a:r>
            <a:r>
              <a:rPr lang="en-US" dirty="0" err="1" smtClean="0"/>
              <a:t>Posavlja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Borzić</a:t>
            </a:r>
            <a:r>
              <a:rPr lang="en-US" dirty="0" smtClean="0"/>
              <a:t>, Igor, </a:t>
            </a:r>
            <a:r>
              <a:rPr lang="en-US" dirty="0" err="1" smtClean="0"/>
              <a:t>Sveučilište</a:t>
            </a:r>
            <a:r>
              <a:rPr lang="en-US" dirty="0" smtClean="0"/>
              <a:t> u </a:t>
            </a:r>
            <a:r>
              <a:rPr lang="en-US" dirty="0" err="1" smtClean="0"/>
              <a:t>Zadru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Drpić</a:t>
            </a:r>
            <a:r>
              <a:rPr lang="en-US" dirty="0" smtClean="0"/>
              <a:t>, Jere</a:t>
            </a:r>
          </a:p>
          <a:p>
            <a:endParaRPr lang="en-US" dirty="0" smtClean="0"/>
          </a:p>
          <a:p>
            <a:r>
              <a:rPr lang="en-US" dirty="0" err="1" smtClean="0"/>
              <a:t>Jakovljević</a:t>
            </a:r>
            <a:r>
              <a:rPr lang="en-US" dirty="0" smtClean="0"/>
              <a:t>, Goran, </a:t>
            </a:r>
            <a:r>
              <a:rPr lang="en-US" dirty="0" err="1" smtClean="0"/>
              <a:t>Gradski</a:t>
            </a:r>
            <a:r>
              <a:rPr lang="en-US" dirty="0" smtClean="0"/>
              <a:t> </a:t>
            </a:r>
            <a:r>
              <a:rPr lang="en-US" dirty="0" err="1" smtClean="0"/>
              <a:t>muzej</a:t>
            </a:r>
            <a:r>
              <a:rPr lang="en-US" dirty="0" smtClean="0"/>
              <a:t> </a:t>
            </a:r>
            <a:r>
              <a:rPr lang="en-US" dirty="0" err="1" smtClean="0"/>
              <a:t>Bjelovar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Kolak</a:t>
            </a:r>
            <a:r>
              <a:rPr lang="en-US" dirty="0" smtClean="0"/>
              <a:t>, </a:t>
            </a:r>
            <a:r>
              <a:rPr lang="en-US" dirty="0" err="1" smtClean="0"/>
              <a:t>Tatjana</a:t>
            </a:r>
            <a:r>
              <a:rPr lang="en-US" dirty="0" smtClean="0"/>
              <a:t>, </a:t>
            </a:r>
            <a:r>
              <a:rPr lang="en-US" dirty="0" err="1" smtClean="0"/>
              <a:t>Muzej</a:t>
            </a:r>
            <a:r>
              <a:rPr lang="en-US" dirty="0" smtClean="0"/>
              <a:t> Like </a:t>
            </a:r>
            <a:r>
              <a:rPr lang="en-US" dirty="0" err="1" smtClean="0"/>
              <a:t>Gospić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Matijašić</a:t>
            </a:r>
            <a:r>
              <a:rPr lang="en-US" dirty="0" smtClean="0"/>
              <a:t>, Robert, </a:t>
            </a:r>
            <a:r>
              <a:rPr lang="en-US" dirty="0" err="1" smtClean="0"/>
              <a:t>Sveučilište</a:t>
            </a:r>
            <a:r>
              <a:rPr lang="en-US" dirty="0" smtClean="0"/>
              <a:t> </a:t>
            </a:r>
            <a:r>
              <a:rPr lang="en-US" dirty="0" err="1" smtClean="0"/>
              <a:t>Jurja</a:t>
            </a:r>
            <a:r>
              <a:rPr lang="en-US" dirty="0" smtClean="0"/>
              <a:t> </a:t>
            </a:r>
            <a:r>
              <a:rPr lang="en-US" dirty="0" err="1" smtClean="0"/>
              <a:t>Dobrile</a:t>
            </a:r>
            <a:r>
              <a:rPr lang="en-US" dirty="0" smtClean="0"/>
              <a:t> u Puli</a:t>
            </a:r>
          </a:p>
          <a:p>
            <a:endParaRPr lang="en-US" dirty="0" smtClean="0"/>
          </a:p>
          <a:p>
            <a:r>
              <a:rPr lang="en-US" dirty="0" err="1" smtClean="0"/>
              <a:t>Mikolašević</a:t>
            </a:r>
            <a:r>
              <a:rPr lang="en-US" dirty="0" smtClean="0"/>
              <a:t>, Marko, </a:t>
            </a:r>
            <a:r>
              <a:rPr lang="en-US" dirty="0" err="1" smtClean="0"/>
              <a:t>Konzervatorski</a:t>
            </a:r>
            <a:r>
              <a:rPr lang="en-US" dirty="0" smtClean="0"/>
              <a:t> </a:t>
            </a:r>
            <a:r>
              <a:rPr lang="en-US" dirty="0" err="1" smtClean="0"/>
              <a:t>odjel</a:t>
            </a:r>
            <a:r>
              <a:rPr lang="en-US" dirty="0" smtClean="0"/>
              <a:t> </a:t>
            </a:r>
            <a:r>
              <a:rPr lang="en-US" dirty="0" err="1" smtClean="0"/>
              <a:t>Ministarstva</a:t>
            </a:r>
            <a:r>
              <a:rPr lang="en-US" dirty="0" smtClean="0"/>
              <a:t> </a:t>
            </a:r>
            <a:r>
              <a:rPr lang="en-US" dirty="0" err="1" smtClean="0"/>
              <a:t>kulture</a:t>
            </a:r>
            <a:r>
              <a:rPr lang="en-US" dirty="0" smtClean="0"/>
              <a:t> u </a:t>
            </a:r>
            <a:r>
              <a:rPr lang="en-US" dirty="0" err="1" smtClean="0"/>
              <a:t>Vukovaru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Miletić</a:t>
            </a:r>
            <a:r>
              <a:rPr lang="en-US" dirty="0" smtClean="0"/>
              <a:t> </a:t>
            </a:r>
            <a:r>
              <a:rPr lang="en-US" dirty="0" err="1" smtClean="0"/>
              <a:t>Ča</a:t>
            </a:r>
            <a:r>
              <a:rPr lang="hr-HR" dirty="0" smtClean="0"/>
              <a:t>k</a:t>
            </a:r>
            <a:r>
              <a:rPr lang="en-US" dirty="0" err="1" smtClean="0"/>
              <a:t>širan</a:t>
            </a:r>
            <a:r>
              <a:rPr lang="en-US" dirty="0" smtClean="0"/>
              <a:t>, Ivana, </a:t>
            </a:r>
            <a:r>
              <a:rPr lang="en-US" dirty="0" err="1" smtClean="0"/>
              <a:t>Konzervatorski</a:t>
            </a:r>
            <a:r>
              <a:rPr lang="en-US" dirty="0" smtClean="0"/>
              <a:t> </a:t>
            </a:r>
            <a:r>
              <a:rPr lang="en-US" dirty="0" err="1" smtClean="0"/>
              <a:t>odjel</a:t>
            </a:r>
            <a:r>
              <a:rPr lang="en-US" dirty="0" smtClean="0"/>
              <a:t> </a:t>
            </a:r>
            <a:r>
              <a:rPr lang="en-US" dirty="0" err="1" smtClean="0"/>
              <a:t>Ministarstva</a:t>
            </a:r>
            <a:r>
              <a:rPr lang="en-US" dirty="0" smtClean="0"/>
              <a:t> </a:t>
            </a:r>
            <a:r>
              <a:rPr lang="en-US" dirty="0" err="1" smtClean="0"/>
              <a:t>kulture</a:t>
            </a:r>
            <a:r>
              <a:rPr lang="en-US" dirty="0" smtClean="0"/>
              <a:t> u </a:t>
            </a:r>
            <a:r>
              <a:rPr lang="en-US" dirty="0" err="1" smtClean="0"/>
              <a:t>Sisku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Mirković</a:t>
            </a:r>
            <a:r>
              <a:rPr lang="en-US" dirty="0" smtClean="0"/>
              <a:t>, Zoran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Perkić</a:t>
            </a:r>
            <a:r>
              <a:rPr lang="en-US" dirty="0" smtClean="0"/>
              <a:t>, </a:t>
            </a:r>
            <a:r>
              <a:rPr lang="en-US" dirty="0" err="1" smtClean="0"/>
              <a:t>Domagoj</a:t>
            </a:r>
            <a:r>
              <a:rPr lang="en-US" dirty="0" smtClean="0"/>
              <a:t>, </a:t>
            </a:r>
            <a:r>
              <a:rPr lang="en-US" dirty="0" err="1" smtClean="0"/>
              <a:t>Dubrovački</a:t>
            </a:r>
            <a:r>
              <a:rPr lang="en-US" dirty="0" smtClean="0"/>
              <a:t> </a:t>
            </a:r>
            <a:r>
              <a:rPr lang="en-US" dirty="0" err="1" smtClean="0"/>
              <a:t>muzeji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Radić</a:t>
            </a:r>
            <a:r>
              <a:rPr lang="en-US" dirty="0" smtClean="0"/>
              <a:t> Rossi, Irena, </a:t>
            </a:r>
            <a:r>
              <a:rPr lang="en-US" dirty="0" err="1" smtClean="0"/>
              <a:t>Sveučilište</a:t>
            </a:r>
            <a:r>
              <a:rPr lang="en-US" dirty="0" smtClean="0"/>
              <a:t> u </a:t>
            </a:r>
            <a:r>
              <a:rPr lang="en-US" dirty="0" err="1" smtClean="0"/>
              <a:t>Zadru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Šimek</a:t>
            </a:r>
            <a:r>
              <a:rPr lang="en-US" dirty="0" smtClean="0"/>
              <a:t>, Marina</a:t>
            </a:r>
          </a:p>
          <a:p>
            <a:endParaRPr lang="en-US" dirty="0" smtClean="0"/>
          </a:p>
          <a:p>
            <a:r>
              <a:rPr lang="en-US" dirty="0" err="1" smtClean="0"/>
              <a:t>Vulić</a:t>
            </a:r>
            <a:r>
              <a:rPr lang="en-US" dirty="0" smtClean="0"/>
              <a:t>, </a:t>
            </a:r>
            <a:r>
              <a:rPr lang="en-US" dirty="0" err="1" smtClean="0"/>
              <a:t>Hrvoje</a:t>
            </a:r>
            <a:r>
              <a:rPr lang="en-US" dirty="0" smtClean="0"/>
              <a:t>, </a:t>
            </a:r>
            <a:r>
              <a:rPr lang="en-US" dirty="0" err="1" smtClean="0"/>
              <a:t>Gradski</a:t>
            </a:r>
            <a:r>
              <a:rPr lang="en-US" dirty="0" smtClean="0"/>
              <a:t> </a:t>
            </a:r>
            <a:r>
              <a:rPr lang="en-US" dirty="0" err="1" smtClean="0"/>
              <a:t>muzej</a:t>
            </a:r>
            <a:r>
              <a:rPr lang="en-US" dirty="0" smtClean="0"/>
              <a:t> </a:t>
            </a:r>
            <a:r>
              <a:rPr lang="en-US" dirty="0" err="1" smtClean="0"/>
              <a:t>Vinkovci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3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STRUKTURA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97" y="1600200"/>
            <a:ext cx="634820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5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Osnovni podaci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Podaci</a:t>
            </a:r>
            <a:r>
              <a:rPr lang="en-US" dirty="0" smtClean="0"/>
              <a:t> o </a:t>
            </a:r>
            <a:r>
              <a:rPr lang="en-US" dirty="0" err="1" smtClean="0"/>
              <a:t>teritorijalnom</a:t>
            </a:r>
            <a:r>
              <a:rPr lang="en-US" dirty="0" smtClean="0"/>
              <a:t> </a:t>
            </a:r>
            <a:r>
              <a:rPr lang="en-US" dirty="0" err="1" smtClean="0"/>
              <a:t>ustroju</a:t>
            </a:r>
            <a:r>
              <a:rPr lang="en-US" dirty="0" smtClean="0"/>
              <a:t> RH (</a:t>
            </a:r>
            <a:r>
              <a:rPr lang="en-US" dirty="0" err="1" smtClean="0"/>
              <a:t>županije</a:t>
            </a:r>
            <a:r>
              <a:rPr lang="en-US" dirty="0" smtClean="0"/>
              <a:t>, </a:t>
            </a:r>
            <a:r>
              <a:rPr lang="en-US" dirty="0" err="1" smtClean="0"/>
              <a:t>općine</a:t>
            </a:r>
            <a:r>
              <a:rPr lang="en-US" dirty="0" smtClean="0"/>
              <a:t>, </a:t>
            </a:r>
            <a:r>
              <a:rPr lang="en-US" dirty="0" err="1" smtClean="0"/>
              <a:t>naselja</a:t>
            </a:r>
            <a:r>
              <a:rPr lang="en-US" dirty="0" smtClean="0"/>
              <a:t>,…)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Podaci</a:t>
            </a:r>
            <a:r>
              <a:rPr lang="en-US" dirty="0" smtClean="0"/>
              <a:t> o </a:t>
            </a:r>
            <a:r>
              <a:rPr lang="en-US" dirty="0" err="1" smtClean="0"/>
              <a:t>konzervatorskim</a:t>
            </a:r>
            <a:r>
              <a:rPr lang="en-US" dirty="0" smtClean="0"/>
              <a:t> </a:t>
            </a:r>
            <a:r>
              <a:rPr lang="en-US" dirty="0" err="1" smtClean="0"/>
              <a:t>odjelima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muzejima</a:t>
            </a:r>
            <a:r>
              <a:rPr lang="en-US" dirty="0" smtClean="0"/>
              <a:t> RH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Podaci</a:t>
            </a:r>
            <a:r>
              <a:rPr lang="en-US" dirty="0" smtClean="0"/>
              <a:t> o </a:t>
            </a:r>
            <a:r>
              <a:rPr lang="en-US" dirty="0" err="1" smtClean="0"/>
              <a:t>vrstama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tipovima</a:t>
            </a:r>
            <a:r>
              <a:rPr lang="en-US" dirty="0" smtClean="0"/>
              <a:t> </a:t>
            </a:r>
            <a:r>
              <a:rPr lang="en-US" dirty="0" err="1" smtClean="0"/>
              <a:t>lokaliteta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Podaci</a:t>
            </a:r>
            <a:r>
              <a:rPr lang="en-US" dirty="0" smtClean="0"/>
              <a:t> o</a:t>
            </a:r>
            <a:r>
              <a:rPr lang="hr-HR" dirty="0" smtClean="0"/>
              <a:t> </a:t>
            </a:r>
            <a:r>
              <a:rPr lang="en-US" dirty="0" smtClean="0"/>
              <a:t> </a:t>
            </a:r>
            <a:r>
              <a:rPr lang="hr-HR" dirty="0" smtClean="0"/>
              <a:t>pripadnosti provincijama i regijama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Podaci</a:t>
            </a:r>
            <a:r>
              <a:rPr lang="en-US" dirty="0" smtClean="0"/>
              <a:t> o </a:t>
            </a:r>
            <a:r>
              <a:rPr lang="en-US" dirty="0" err="1" smtClean="0"/>
              <a:t>literaturi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Podaci</a:t>
            </a:r>
            <a:r>
              <a:rPr lang="en-US" dirty="0" smtClean="0"/>
              <a:t> o </a:t>
            </a:r>
            <a:r>
              <a:rPr lang="en-US" dirty="0" err="1" smtClean="0"/>
              <a:t>lokalitetima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podlokalitetima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8640"/>
            <a:ext cx="8075240" cy="6624736"/>
          </a:xfrm>
        </p:spPr>
        <p:txBody>
          <a:bodyPr numCol="2">
            <a:normAutofit fontScale="25000" lnSpcReduction="20000"/>
          </a:bodyPr>
          <a:lstStyle/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URBANA CJELINA </a:t>
            </a:r>
          </a:p>
          <a:p>
            <a:r>
              <a:rPr lang="vi-VN" sz="3600" dirty="0" smtClean="0"/>
              <a:t>1.	Grčki grad/polis</a:t>
            </a:r>
          </a:p>
          <a:p>
            <a:r>
              <a:rPr lang="vi-VN" sz="3600" dirty="0" smtClean="0"/>
              <a:t>2.	Colonia </a:t>
            </a:r>
          </a:p>
          <a:p>
            <a:r>
              <a:rPr lang="vi-VN" sz="3600" dirty="0" smtClean="0"/>
              <a:t>3.	Municipium </a:t>
            </a:r>
          </a:p>
          <a:p>
            <a:r>
              <a:rPr lang="vi-VN" sz="3600" dirty="0" smtClean="0"/>
              <a:t>4.	Gradovi s italskim pravom </a:t>
            </a:r>
          </a:p>
          <a:p>
            <a:r>
              <a:rPr lang="vi-VN" sz="3600" dirty="0" smtClean="0"/>
              <a:t>5.	Civitas</a:t>
            </a:r>
          </a:p>
          <a:p>
            <a:r>
              <a:rPr lang="vi-VN" sz="3600" dirty="0" smtClean="0"/>
              <a:t>6.	Grad (bez statusa)</a:t>
            </a:r>
            <a:endParaRPr lang="hr-HR" sz="3600" dirty="0" smtClean="0"/>
          </a:p>
          <a:p>
            <a:endParaRPr lang="vi-VN" sz="3600" dirty="0" smtClean="0"/>
          </a:p>
          <a:p>
            <a:pPr marL="0" indent="0">
              <a:buNone/>
            </a:pPr>
            <a:endParaRPr lang="hr-HR" sz="3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RURALNA CJELIN</a:t>
            </a:r>
            <a:r>
              <a:rPr lang="hr-HR" sz="3600" b="1" dirty="0" smtClean="0">
                <a:solidFill>
                  <a:schemeClr val="bg1"/>
                </a:solidFill>
              </a:rPr>
              <a:t>A</a:t>
            </a:r>
            <a:endParaRPr lang="vi-VN" sz="3600" b="1" dirty="0" smtClean="0">
              <a:solidFill>
                <a:schemeClr val="bg1"/>
              </a:solidFill>
            </a:endParaRPr>
          </a:p>
          <a:p>
            <a:r>
              <a:rPr lang="vi-VN" sz="3600" dirty="0" smtClean="0"/>
              <a:t>1.	Vicus</a:t>
            </a:r>
          </a:p>
          <a:p>
            <a:r>
              <a:rPr lang="vi-VN" sz="3600" dirty="0" smtClean="0"/>
              <a:t>2.	Pagus</a:t>
            </a:r>
          </a:p>
          <a:p>
            <a:r>
              <a:rPr lang="vi-VN" sz="3600" dirty="0" smtClean="0"/>
              <a:t>3.	Villa rustica</a:t>
            </a:r>
          </a:p>
          <a:p>
            <a:r>
              <a:rPr lang="vi-VN" sz="3600" dirty="0" smtClean="0"/>
              <a:t>4.	Villa maritima</a:t>
            </a:r>
          </a:p>
          <a:p>
            <a:r>
              <a:rPr lang="vi-VN" sz="3600" dirty="0" smtClean="0"/>
              <a:t>5.	Visinsko naselje</a:t>
            </a:r>
          </a:p>
          <a:p>
            <a:r>
              <a:rPr lang="vi-VN" sz="3600" dirty="0" smtClean="0"/>
              <a:t>6.	Ruralni kompleks bez kategorije</a:t>
            </a:r>
          </a:p>
          <a:p>
            <a:r>
              <a:rPr lang="vi-VN" sz="3600" dirty="0" smtClean="0"/>
              <a:t>7.	Gradina</a:t>
            </a:r>
          </a:p>
          <a:p>
            <a:r>
              <a:rPr lang="vi-VN" sz="3600" dirty="0" smtClean="0"/>
              <a:t>8.	Zbjeg</a:t>
            </a:r>
          </a:p>
          <a:p>
            <a:pPr marL="0" indent="0">
              <a:buNone/>
            </a:pPr>
            <a:endParaRPr lang="hr-HR" sz="3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STAMBENI OBJEKT</a:t>
            </a:r>
          </a:p>
          <a:p>
            <a:r>
              <a:rPr lang="vi-VN" sz="3600" dirty="0" smtClean="0"/>
              <a:t>1.	insula</a:t>
            </a:r>
          </a:p>
          <a:p>
            <a:r>
              <a:rPr lang="vi-VN" sz="3600" dirty="0" smtClean="0"/>
              <a:t>2.	villa urbana</a:t>
            </a:r>
          </a:p>
          <a:p>
            <a:r>
              <a:rPr lang="vi-VN" sz="3600" dirty="0" smtClean="0"/>
              <a:t>3.	palača</a:t>
            </a:r>
          </a:p>
          <a:p>
            <a:pPr marL="0" indent="0">
              <a:buNone/>
            </a:pPr>
            <a:endParaRPr lang="hr-HR" sz="3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GOSPODARSKI OBJEKT</a:t>
            </a:r>
          </a:p>
          <a:p>
            <a:r>
              <a:rPr lang="vi-VN" sz="3600" dirty="0" smtClean="0"/>
              <a:t>1.	ostaci centaurijacije (Hora/ager ?)</a:t>
            </a:r>
          </a:p>
          <a:p>
            <a:r>
              <a:rPr lang="vi-VN" sz="3600" dirty="0" smtClean="0"/>
              <a:t>2.	proizvodni objekt </a:t>
            </a:r>
          </a:p>
          <a:p>
            <a:r>
              <a:rPr lang="vi-VN" sz="3600" dirty="0" smtClean="0"/>
              <a:t>3.	skladišni prostori</a:t>
            </a:r>
            <a:endParaRPr lang="hr-HR" sz="3600" dirty="0" smtClean="0"/>
          </a:p>
          <a:p>
            <a:endParaRPr lang="hr-HR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SAKRALNI OBJEKT</a:t>
            </a:r>
          </a:p>
          <a:p>
            <a:r>
              <a:rPr lang="vi-VN" sz="3600" dirty="0" smtClean="0"/>
              <a:t>1.	Kultno mjesto</a:t>
            </a:r>
          </a:p>
          <a:p>
            <a:r>
              <a:rPr lang="vi-VN" sz="3600" dirty="0" smtClean="0"/>
              <a:t>2.	Hram</a:t>
            </a:r>
          </a:p>
          <a:p>
            <a:r>
              <a:rPr lang="vi-VN" sz="3600" dirty="0" smtClean="0"/>
              <a:t>3.	Bazilika</a:t>
            </a:r>
          </a:p>
          <a:p>
            <a:r>
              <a:rPr lang="vi-VN" sz="3600" dirty="0" smtClean="0"/>
              <a:t>4.         Samostan</a:t>
            </a:r>
          </a:p>
          <a:p>
            <a:r>
              <a:rPr lang="vi-VN" sz="3600" dirty="0" smtClean="0"/>
              <a:t>5.         Žrtvenik </a:t>
            </a:r>
          </a:p>
          <a:p>
            <a:r>
              <a:rPr lang="vi-VN" sz="3600" dirty="0" smtClean="0"/>
              <a:t>6.         Špilja</a:t>
            </a:r>
          </a:p>
          <a:p>
            <a:endParaRPr lang="vi-VN" sz="3600" dirty="0" smtClean="0"/>
          </a:p>
          <a:p>
            <a:pPr marL="0" indent="0">
              <a:buNone/>
            </a:pPr>
            <a:endParaRPr lang="hr-HR" sz="3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POGREBNI PROSTOR</a:t>
            </a:r>
          </a:p>
          <a:p>
            <a:r>
              <a:rPr lang="vi-VN" sz="3600" dirty="0" smtClean="0"/>
              <a:t>1.	Nekropola</a:t>
            </a:r>
          </a:p>
          <a:p>
            <a:r>
              <a:rPr lang="vi-VN" sz="3600" dirty="0" smtClean="0"/>
              <a:t>2.	Groblje</a:t>
            </a:r>
          </a:p>
          <a:p>
            <a:r>
              <a:rPr lang="vi-VN" sz="3600" dirty="0" smtClean="0"/>
              <a:t>3.	Grob</a:t>
            </a:r>
          </a:p>
          <a:p>
            <a:r>
              <a:rPr lang="vi-VN" sz="3600" dirty="0" smtClean="0"/>
              <a:t>4.	Mauzolej</a:t>
            </a:r>
          </a:p>
          <a:p>
            <a:r>
              <a:rPr lang="vi-VN" sz="3600" dirty="0" smtClean="0"/>
              <a:t>5.	Nadgrobni spomenik </a:t>
            </a:r>
          </a:p>
          <a:p>
            <a:r>
              <a:rPr lang="vi-VN" sz="3600" dirty="0" smtClean="0"/>
              <a:t>6.	Sarkofag</a:t>
            </a:r>
          </a:p>
          <a:p>
            <a:endParaRPr lang="vi-VN" sz="3600" dirty="0" smtClean="0"/>
          </a:p>
          <a:p>
            <a:pPr marL="0" indent="0">
              <a:buNone/>
            </a:pPr>
            <a:endParaRPr lang="hr-HR" sz="3600" dirty="0" smtClean="0"/>
          </a:p>
          <a:p>
            <a:pPr marL="0" indent="0">
              <a:buNone/>
            </a:pPr>
            <a:endParaRPr lang="hr-HR" sz="3600" dirty="0" smtClean="0"/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endParaRPr lang="hr-HR" sz="3600" dirty="0" smtClean="0"/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KOMUNALNA INFRASTRUKTURA</a:t>
            </a:r>
          </a:p>
          <a:p>
            <a:r>
              <a:rPr lang="vi-VN" sz="3600" dirty="0" smtClean="0"/>
              <a:t>1.	Vodovod</a:t>
            </a:r>
          </a:p>
          <a:p>
            <a:r>
              <a:rPr lang="vi-VN" sz="3600" dirty="0" smtClean="0"/>
              <a:t>2.	Kanalizacija</a:t>
            </a:r>
          </a:p>
          <a:p>
            <a:r>
              <a:rPr lang="vi-VN" sz="3600" dirty="0" smtClean="0"/>
              <a:t>3.	Bunar</a:t>
            </a:r>
          </a:p>
          <a:p>
            <a:r>
              <a:rPr lang="vi-VN" sz="3600" dirty="0" smtClean="0"/>
              <a:t>4.	Cisterna</a:t>
            </a:r>
          </a:p>
          <a:p>
            <a:r>
              <a:rPr lang="vi-VN" sz="3600" dirty="0" smtClean="0"/>
              <a:t>5.	Kanal</a:t>
            </a:r>
          </a:p>
          <a:p>
            <a:pPr marL="0" indent="0">
              <a:buNone/>
            </a:pPr>
            <a:endParaRPr lang="hr-HR" sz="3600" dirty="0" smtClean="0"/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PROMETNA INFRASTRUKTURA</a:t>
            </a:r>
          </a:p>
          <a:p>
            <a:r>
              <a:rPr lang="vi-VN" sz="3600" dirty="0" smtClean="0"/>
              <a:t>1.	Cesta</a:t>
            </a:r>
          </a:p>
          <a:p>
            <a:r>
              <a:rPr lang="vi-VN" sz="3600" dirty="0" smtClean="0"/>
              <a:t>2.	Luka </a:t>
            </a:r>
          </a:p>
          <a:p>
            <a:r>
              <a:rPr lang="vi-VN" sz="3600" dirty="0" smtClean="0"/>
              <a:t>3.	Mansio</a:t>
            </a:r>
          </a:p>
          <a:p>
            <a:r>
              <a:rPr lang="vi-VN" sz="3600" dirty="0" smtClean="0"/>
              <a:t>4.	Most</a:t>
            </a:r>
          </a:p>
          <a:p>
            <a:r>
              <a:rPr lang="vi-VN" sz="3600" dirty="0" smtClean="0"/>
              <a:t>5.	Mutatio</a:t>
            </a:r>
          </a:p>
          <a:p>
            <a:r>
              <a:rPr lang="vi-VN" sz="3600" dirty="0" smtClean="0"/>
              <a:t>6.	Postaja </a:t>
            </a:r>
          </a:p>
          <a:p>
            <a:r>
              <a:rPr lang="vi-VN" sz="3600" dirty="0" smtClean="0"/>
              <a:t>7.	Obalna struktura</a:t>
            </a:r>
          </a:p>
          <a:p>
            <a:r>
              <a:rPr lang="vi-VN" sz="3600" dirty="0" smtClean="0"/>
              <a:t>8.	Statio</a:t>
            </a:r>
          </a:p>
          <a:p>
            <a:pPr marL="0" indent="0">
              <a:buNone/>
            </a:pPr>
            <a:endParaRPr lang="hr-HR" sz="3600" dirty="0" smtClean="0"/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JAVNI OBJEKT</a:t>
            </a:r>
          </a:p>
          <a:p>
            <a:r>
              <a:rPr lang="vi-VN" sz="3600" dirty="0" smtClean="0"/>
              <a:t>1.	amfiteatar</a:t>
            </a:r>
          </a:p>
          <a:p>
            <a:r>
              <a:rPr lang="vi-VN" sz="3600" dirty="0" smtClean="0"/>
              <a:t>2.	teatar</a:t>
            </a:r>
          </a:p>
          <a:p>
            <a:r>
              <a:rPr lang="vi-VN" sz="3600" dirty="0" smtClean="0"/>
              <a:t>3.	forum</a:t>
            </a:r>
          </a:p>
          <a:p>
            <a:r>
              <a:rPr lang="vi-VN" sz="3600" dirty="0" smtClean="0"/>
              <a:t>4.	terme</a:t>
            </a:r>
          </a:p>
          <a:p>
            <a:r>
              <a:rPr lang="vi-VN" sz="3600" dirty="0" smtClean="0"/>
              <a:t>5.	trijem</a:t>
            </a:r>
          </a:p>
          <a:p>
            <a:r>
              <a:rPr lang="vi-VN" sz="3600" dirty="0" smtClean="0"/>
              <a:t>6.	memorativne građevine </a:t>
            </a:r>
          </a:p>
          <a:p>
            <a:r>
              <a:rPr lang="vi-VN" sz="3600" dirty="0" smtClean="0"/>
              <a:t>7.	Bazilika</a:t>
            </a:r>
          </a:p>
          <a:p>
            <a:pPr marL="0" indent="0">
              <a:buNone/>
            </a:pPr>
            <a:endParaRPr lang="hr-HR" sz="3600" dirty="0" smtClean="0"/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VOJNI OBJEKT</a:t>
            </a:r>
          </a:p>
          <a:p>
            <a:r>
              <a:rPr lang="vi-VN" sz="3600" dirty="0" smtClean="0"/>
              <a:t>1.	vojni logor</a:t>
            </a:r>
          </a:p>
          <a:p>
            <a:r>
              <a:rPr lang="vi-VN" sz="3600" dirty="0" smtClean="0"/>
              <a:t>2.	kasnoantički vojni objekt</a:t>
            </a:r>
          </a:p>
          <a:p>
            <a:r>
              <a:rPr lang="vi-VN" sz="3600" dirty="0" smtClean="0"/>
              <a:t>3.	Obrambeni sustav</a:t>
            </a:r>
          </a:p>
          <a:p>
            <a:pPr marL="0" indent="0">
              <a:buNone/>
            </a:pPr>
            <a:endParaRPr lang="hr-HR" sz="3600" dirty="0" smtClean="0"/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FORTIFIKACIJSKI OBJEKT</a:t>
            </a:r>
          </a:p>
          <a:p>
            <a:r>
              <a:rPr lang="vi-VN" sz="3600" dirty="0" smtClean="0"/>
              <a:t>1.	obrambene zidine</a:t>
            </a:r>
          </a:p>
          <a:p>
            <a:r>
              <a:rPr lang="vi-VN" sz="3600" dirty="0" smtClean="0"/>
              <a:t>2.	utvrda</a:t>
            </a:r>
          </a:p>
          <a:p>
            <a:r>
              <a:rPr lang="vi-VN" sz="3600" dirty="0" smtClean="0"/>
              <a:t>3.	promatračnica/kula</a:t>
            </a:r>
          </a:p>
          <a:p>
            <a:r>
              <a:rPr lang="vi-VN" sz="3600" dirty="0" smtClean="0"/>
              <a:t>4.	Jarak</a:t>
            </a:r>
          </a:p>
          <a:p>
            <a:r>
              <a:rPr lang="vi-VN" sz="3600" dirty="0" smtClean="0"/>
              <a:t>5.	vrata</a:t>
            </a:r>
          </a:p>
          <a:p>
            <a:pPr marL="0" indent="0">
              <a:buNone/>
            </a:pPr>
            <a:endParaRPr lang="hr-HR" sz="3600" dirty="0" smtClean="0"/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PODVODNI LOKALITET</a:t>
            </a:r>
          </a:p>
          <a:p>
            <a:r>
              <a:rPr lang="vi-VN" sz="3600" dirty="0" smtClean="0"/>
              <a:t>1.	brodska havarija</a:t>
            </a:r>
          </a:p>
          <a:p>
            <a:r>
              <a:rPr lang="vi-VN" sz="3600" dirty="0" smtClean="0"/>
              <a:t>2.	rastresiti teret</a:t>
            </a:r>
          </a:p>
          <a:p>
            <a:r>
              <a:rPr lang="vi-VN" sz="3600" dirty="0" smtClean="0"/>
              <a:t>3.	pojedinačni nalaz</a:t>
            </a:r>
          </a:p>
          <a:p>
            <a:r>
              <a:rPr lang="vi-VN" sz="3600" dirty="0" smtClean="0"/>
              <a:t>4.	potopljeni kulturni krajolik</a:t>
            </a:r>
          </a:p>
          <a:p>
            <a:pPr marL="0" indent="0">
              <a:buNone/>
            </a:pPr>
            <a:endParaRPr lang="hr-HR" sz="3600" dirty="0" smtClean="0"/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ŠPILJA</a:t>
            </a:r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REKOGNOSCIRANJE</a:t>
            </a:r>
          </a:p>
          <a:p>
            <a:pPr marL="0" indent="0">
              <a:buNone/>
            </a:pPr>
            <a:r>
              <a:rPr lang="vi-VN" sz="3600" b="1" dirty="0" smtClean="0">
                <a:solidFill>
                  <a:schemeClr val="bg1"/>
                </a:solidFill>
              </a:rPr>
              <a:t>NEKATEGORIZIRANO</a:t>
            </a:r>
          </a:p>
          <a:p>
            <a:endParaRPr lang="vi-VN" dirty="0" smtClean="0"/>
          </a:p>
          <a:p>
            <a:endParaRPr lang="vi-V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1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6672"/>
            <a:ext cx="8676649" cy="345638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6" b="29158"/>
          <a:stretch/>
        </p:blipFill>
        <p:spPr>
          <a:xfrm>
            <a:off x="285750" y="840508"/>
            <a:ext cx="8572500" cy="4017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0" y="856922"/>
            <a:ext cx="8572500" cy="434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340768"/>
            <a:ext cx="8572500" cy="3648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688" y="1772816"/>
            <a:ext cx="4876800" cy="2970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261" y="2459189"/>
            <a:ext cx="4588092" cy="2896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784" y="2849417"/>
            <a:ext cx="4588092" cy="276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8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422</Words>
  <Application>Microsoft Office PowerPoint</Application>
  <PresentationFormat>On-screen Show (4:3)</PresentationFormat>
  <Paragraphs>210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Projekt  Antička baza podataka RH</vt:lpstr>
      <vt:lpstr>ZAKONSKI OKVIR</vt:lpstr>
      <vt:lpstr>Suradnici (IARH) </vt:lpstr>
      <vt:lpstr>VANJSKI SURADNICI</vt:lpstr>
      <vt:lpstr>STRUKTURA</vt:lpstr>
      <vt:lpstr>Osnovni podaci </vt:lpstr>
      <vt:lpstr>PowerPoint Presentation</vt:lpstr>
      <vt:lpstr>PowerPoint Presentation</vt:lpstr>
      <vt:lpstr>Literatura – cca 2000 upisa</vt:lpstr>
      <vt:lpstr>Turistička informacija</vt:lpstr>
      <vt:lpstr>Dodatni sadržaji – fotografije, pdf-ovi</vt:lpstr>
      <vt:lpstr>Objava</vt:lpstr>
      <vt:lpstr>PowerPoint Presentation</vt:lpstr>
      <vt:lpstr>Popis - Top 30 lokaliteta</vt:lpstr>
      <vt:lpstr>Pretraživanje </vt:lpstr>
      <vt:lpstr>PowerPoint Presentation</vt:lpstr>
      <vt:lpstr>Pretraživanje po pojmu – ostava, spilja</vt:lpstr>
      <vt:lpstr>Pretraživanje - Solin</vt:lpstr>
      <vt:lpstr>PowerPoint Presentation</vt:lpstr>
      <vt:lpstr>Lokaliteti u Požeško slavonskoj županiji</vt:lpstr>
      <vt:lpstr>Tekić – Treštanovačka gradina Incerum?</vt:lpstr>
      <vt:lpstr>PowerPoint Presentation</vt:lpstr>
      <vt:lpstr>Upitnici ????</vt:lpstr>
      <vt:lpstr>Još upitnika ????</vt:lpstr>
      <vt:lpstr>Ruralne cjeline 14 Lokaliteta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Planovi za budućnost:</vt:lpstr>
      <vt:lpstr>Hvala na pažnji!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recenzent</dc:creator>
  <cp:lastModifiedBy>Recenzent1</cp:lastModifiedBy>
  <cp:revision>34</cp:revision>
  <dcterms:created xsi:type="dcterms:W3CDTF">2018-05-22T08:36:19Z</dcterms:created>
  <dcterms:modified xsi:type="dcterms:W3CDTF">2018-10-08T23:30:58Z</dcterms:modified>
</cp:coreProperties>
</file>