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2" r:id="rId10"/>
    <p:sldId id="271" r:id="rId11"/>
    <p:sldId id="264" r:id="rId12"/>
    <p:sldId id="269" r:id="rId13"/>
    <p:sldId id="270" r:id="rId14"/>
    <p:sldId id="266" r:id="rId15"/>
    <p:sldId id="265" r:id="rId16"/>
    <p:sldId id="267" r:id="rId17"/>
    <p:sldId id="275" r:id="rId18"/>
    <p:sldId id="273" r:id="rId19"/>
    <p:sldId id="274" r:id="rId20"/>
    <p:sldId id="279" r:id="rId21"/>
    <p:sldId id="288" r:id="rId22"/>
    <p:sldId id="277" r:id="rId23"/>
    <p:sldId id="283" r:id="rId24"/>
    <p:sldId id="280" r:id="rId25"/>
    <p:sldId id="278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7EC1-1686-49F9-91F7-24735C60681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D004-21E3-4A24-ADEB-2060EDA0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3D004-21E3-4A24-ADEB-2060EDA0D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5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5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B709-71F3-4D0E-904B-EF3C5182B06C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F1C0-12DF-4C48-899F-8A34634F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482453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 database of antique (Greek and Roman) archaeological sites of the Republic of Croatia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188640"/>
            <a:ext cx="8572500" cy="4387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6414" y="4924437"/>
            <a:ext cx="2497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Ivana Ožanić Roguljić</a:t>
            </a:r>
            <a:endParaRPr lang="en-US" dirty="0"/>
          </a:p>
          <a:p>
            <a:r>
              <a:rPr lang="hr-HR" dirty="0"/>
              <a:t>Kristina Turkalj</a:t>
            </a:r>
            <a:endParaRPr lang="en-US" dirty="0"/>
          </a:p>
          <a:p>
            <a:r>
              <a:rPr lang="hr-HR" dirty="0"/>
              <a:t>Kristina Jelinčić Vučković</a:t>
            </a:r>
            <a:endParaRPr lang="en-US" dirty="0"/>
          </a:p>
          <a:p>
            <a:endParaRPr lang="hr-HR" dirty="0" smtClean="0"/>
          </a:p>
          <a:p>
            <a:r>
              <a:rPr lang="hr-HR" dirty="0" smtClean="0"/>
              <a:t>Institut </a:t>
            </a:r>
            <a:r>
              <a:rPr lang="hr-HR" dirty="0"/>
              <a:t>za arheologiju</a:t>
            </a:r>
            <a:endParaRPr lang="en-US" dirty="0"/>
          </a:p>
          <a:p>
            <a:r>
              <a:rPr lang="hr-HR" dirty="0"/>
              <a:t>Gajeva </a:t>
            </a:r>
            <a:r>
              <a:rPr lang="hr-HR" dirty="0" smtClean="0"/>
              <a:t>32, 10000 </a:t>
            </a:r>
            <a:r>
              <a:rPr lang="hr-HR" dirty="0"/>
              <a:t>Zagreb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– cca </a:t>
            </a:r>
            <a:r>
              <a:rPr lang="hr-HR" dirty="0" smtClean="0"/>
              <a:t>2200 </a:t>
            </a:r>
            <a:r>
              <a:rPr lang="hr-HR" dirty="0" smtClean="0"/>
              <a:t>upisa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988840"/>
            <a:ext cx="7400726" cy="3660977"/>
          </a:xfrm>
        </p:spPr>
      </p:pic>
    </p:spTree>
    <p:extLst>
      <p:ext uri="{BB962C8B-B14F-4D97-AF65-F5344CB8AC3E}">
        <p14:creationId xmlns:p14="http://schemas.microsoft.com/office/powerpoint/2010/main" val="1178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Turistička informacija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-920" r="-614"/>
          <a:stretch/>
        </p:blipFill>
        <p:spPr>
          <a:xfrm>
            <a:off x="467544" y="1226223"/>
            <a:ext cx="7488832" cy="26348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3284984"/>
            <a:ext cx="7602595" cy="2966469"/>
          </a:xfrm>
        </p:spPr>
      </p:pic>
    </p:spTree>
    <p:extLst>
      <p:ext uri="{BB962C8B-B14F-4D97-AF65-F5344CB8AC3E}">
        <p14:creationId xmlns:p14="http://schemas.microsoft.com/office/powerpoint/2010/main" val="15407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Dodatni sadržaji – fotografije, pdf-ovi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772816"/>
            <a:ext cx="6908673" cy="3389567"/>
          </a:xfrm>
        </p:spPr>
      </p:pic>
    </p:spTree>
    <p:extLst>
      <p:ext uri="{BB962C8B-B14F-4D97-AF65-F5344CB8AC3E}">
        <p14:creationId xmlns:p14="http://schemas.microsoft.com/office/powerpoint/2010/main" val="19585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844824"/>
            <a:ext cx="8454570" cy="3326509"/>
          </a:xfrm>
        </p:spPr>
      </p:pic>
    </p:spTree>
    <p:extLst>
      <p:ext uri="{BB962C8B-B14F-4D97-AF65-F5344CB8AC3E}">
        <p14:creationId xmlns:p14="http://schemas.microsoft.com/office/powerpoint/2010/main" val="3258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445224"/>
            <a:ext cx="18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Stanje 5.12.2018.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60648"/>
            <a:ext cx="8473934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47"/>
          <a:stretch/>
        </p:blipFill>
        <p:spPr>
          <a:xfrm>
            <a:off x="6927273" y="193963"/>
            <a:ext cx="1995632" cy="13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085"/>
            <a:ext cx="8229600" cy="1143000"/>
          </a:xfrm>
        </p:spPr>
        <p:txBody>
          <a:bodyPr/>
          <a:lstStyle/>
          <a:p>
            <a:r>
              <a:rPr lang="hr-HR" dirty="0" smtClean="0"/>
              <a:t>Popis - Top 30 lokaliteta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5" y="1017822"/>
            <a:ext cx="3816424" cy="262720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998262"/>
            <a:ext cx="2951018" cy="24628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3645024"/>
            <a:ext cx="3972323" cy="2590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-647"/>
          <a:stretch/>
        </p:blipFill>
        <p:spPr>
          <a:xfrm>
            <a:off x="4283968" y="3461067"/>
            <a:ext cx="3773194" cy="27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Pretraživanje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/>
          <a:stretch/>
        </p:blipFill>
        <p:spPr>
          <a:xfrm>
            <a:off x="611560" y="2636912"/>
            <a:ext cx="7203510" cy="368846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772816"/>
            <a:ext cx="8572500" cy="467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" y="1425700"/>
            <a:ext cx="8572500" cy="5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32656"/>
            <a:ext cx="5657453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052736"/>
            <a:ext cx="6302474" cy="441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 b="4108"/>
          <a:stretch/>
        </p:blipFill>
        <p:spPr>
          <a:xfrm>
            <a:off x="285750" y="591127"/>
            <a:ext cx="8572500" cy="5985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11905" b="17778"/>
          <a:stretch/>
        </p:blipFill>
        <p:spPr>
          <a:xfrm>
            <a:off x="2318656" y="816429"/>
            <a:ext cx="6539593" cy="48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Pretraživanje po pojmu – ostava, spilja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b="34578"/>
          <a:stretch/>
        </p:blipFill>
        <p:spPr>
          <a:xfrm>
            <a:off x="323528" y="1340768"/>
            <a:ext cx="565745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340768"/>
            <a:ext cx="2656115" cy="2710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870" y="2612841"/>
            <a:ext cx="8635130" cy="430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204864"/>
            <a:ext cx="9059198" cy="3474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46350"/>
          <a:stretch/>
        </p:blipFill>
        <p:spPr>
          <a:xfrm>
            <a:off x="285750" y="500743"/>
            <a:ext cx="8572500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Pretraživanje - Solin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12026" b="39870"/>
          <a:stretch/>
        </p:blipFill>
        <p:spPr>
          <a:xfrm>
            <a:off x="827584" y="1988840"/>
            <a:ext cx="6837582" cy="3516762"/>
          </a:xfrm>
        </p:spPr>
      </p:pic>
    </p:spTree>
    <p:extLst>
      <p:ext uri="{BB962C8B-B14F-4D97-AF65-F5344CB8AC3E}">
        <p14:creationId xmlns:p14="http://schemas.microsoft.com/office/powerpoint/2010/main" val="960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Projekt </a:t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Antička baza podataka RH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Financiran – vlastita sredsva IARH-a</a:t>
            </a:r>
          </a:p>
          <a:p>
            <a:r>
              <a:rPr lang="hr-HR" dirty="0" smtClean="0"/>
              <a:t>Izvori: 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	</a:t>
            </a:r>
            <a:r>
              <a:rPr lang="hr-HR" dirty="0">
                <a:solidFill>
                  <a:schemeClr val="bg1"/>
                </a:solidFill>
              </a:rPr>
              <a:t>	</a:t>
            </a:r>
            <a:endParaRPr lang="hr-HR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 Arhiv IARH-a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 vlastita istraživanja i rekognosciranja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bg1"/>
                </a:solidFill>
              </a:rPr>
              <a:t> proučavanje starih izvora i literature</a:t>
            </a:r>
          </a:p>
          <a:p>
            <a:pPr marL="457200" lvl="1" indent="0"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Aplikaciju je izradila tvrtka Sarpa d.o.o</a:t>
            </a:r>
          </a:p>
        </p:txBody>
      </p:sp>
    </p:spTree>
    <p:extLst>
      <p:ext uri="{BB962C8B-B14F-4D97-AF65-F5344CB8AC3E}">
        <p14:creationId xmlns:p14="http://schemas.microsoft.com/office/powerpoint/2010/main" val="25283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Tekić – Treštanovačka gradina </a:t>
            </a:r>
            <a:r>
              <a:rPr lang="hr-HR" i="1" dirty="0" smtClean="0"/>
              <a:t>Incerum?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060848"/>
            <a:ext cx="4038600" cy="2895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Ruralna cjelina</a:t>
            </a:r>
          </a:p>
          <a:p>
            <a:r>
              <a:rPr lang="hr-HR" dirty="0" smtClean="0"/>
              <a:t>Terme</a:t>
            </a:r>
          </a:p>
          <a:p>
            <a:r>
              <a:rPr lang="hr-HR" dirty="0" smtClean="0"/>
              <a:t>Nekropola</a:t>
            </a:r>
          </a:p>
          <a:p>
            <a:r>
              <a:rPr lang="hr-HR" dirty="0" smtClean="0"/>
              <a:t>Moguća lokacija postaje </a:t>
            </a:r>
            <a:r>
              <a:rPr lang="hr-HR" i="1" dirty="0" smtClean="0"/>
              <a:t>Incerum</a:t>
            </a:r>
          </a:p>
          <a:p>
            <a:r>
              <a:rPr lang="hr-HR" dirty="0" smtClean="0"/>
              <a:t>Ostava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1926" r="25037" b="5435"/>
          <a:stretch/>
        </p:blipFill>
        <p:spPr>
          <a:xfrm>
            <a:off x="755576" y="404664"/>
            <a:ext cx="6796088" cy="5988050"/>
          </a:xfrm>
        </p:spPr>
      </p:pic>
    </p:spTree>
    <p:extLst>
      <p:ext uri="{BB962C8B-B14F-4D97-AF65-F5344CB8AC3E}">
        <p14:creationId xmlns:p14="http://schemas.microsoft.com/office/powerpoint/2010/main" val="6238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Upitnici ????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4" t="14661" r="25068" b="31430"/>
          <a:stretch/>
        </p:blipFill>
        <p:spPr>
          <a:xfrm>
            <a:off x="539552" y="1124744"/>
            <a:ext cx="3251481" cy="290635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t="9607" r="23450" b="7845"/>
          <a:stretch/>
        </p:blipFill>
        <p:spPr>
          <a:xfrm>
            <a:off x="4067944" y="1196752"/>
            <a:ext cx="4175855" cy="5441937"/>
          </a:xfrm>
        </p:spPr>
      </p:pic>
    </p:spTree>
    <p:extLst>
      <p:ext uri="{BB962C8B-B14F-4D97-AF65-F5344CB8AC3E}">
        <p14:creationId xmlns:p14="http://schemas.microsoft.com/office/powerpoint/2010/main" val="8682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upitnika ????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9" t="11966" r="2156" b="3032"/>
          <a:stretch/>
        </p:blipFill>
        <p:spPr>
          <a:xfrm>
            <a:off x="251520" y="1412776"/>
            <a:ext cx="3973941" cy="36724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t="10619" b="15258"/>
          <a:stretch/>
        </p:blipFill>
        <p:spPr>
          <a:xfrm>
            <a:off x="4355976" y="1412776"/>
            <a:ext cx="4362198" cy="3502496"/>
          </a:xfrm>
        </p:spPr>
      </p:pic>
    </p:spTree>
    <p:extLst>
      <p:ext uri="{BB962C8B-B14F-4D97-AF65-F5344CB8AC3E}">
        <p14:creationId xmlns:p14="http://schemas.microsoft.com/office/powerpoint/2010/main" val="18356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Problem urbanih sredina – </a:t>
            </a:r>
            <a:br>
              <a:rPr lang="hr-HR" dirty="0" smtClean="0"/>
            </a:br>
            <a:r>
              <a:rPr lang="hr-HR" dirty="0" smtClean="0"/>
              <a:t>Grad Zagreb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340768"/>
            <a:ext cx="7248702" cy="30963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2276872"/>
            <a:ext cx="3200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443345"/>
            <a:ext cx="8572500" cy="54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Planovi za budućnost: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Dvojezičnost</a:t>
            </a:r>
          </a:p>
          <a:p>
            <a:r>
              <a:rPr lang="hr-HR" dirty="0" smtClean="0"/>
              <a:t>Diseminacija (HAD, međunarodni skupovi)</a:t>
            </a:r>
          </a:p>
          <a:p>
            <a:pPr marL="0" indent="0">
              <a:buNone/>
            </a:pPr>
            <a:r>
              <a:rPr lang="hr-HR" dirty="0" smtClean="0"/>
              <a:t> društvene mreže itd...</a:t>
            </a:r>
          </a:p>
          <a:p>
            <a:r>
              <a:rPr lang="hr-HR" dirty="0" smtClean="0"/>
              <a:t>Aplikacija za pametne telefone</a:t>
            </a:r>
          </a:p>
          <a:p>
            <a:r>
              <a:rPr lang="hr-HR" dirty="0" smtClean="0"/>
              <a:t>Kraj </a:t>
            </a:r>
            <a:r>
              <a:rPr lang="hr-HR" dirty="0"/>
              <a:t>....... ?</a:t>
            </a:r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46" y="2780928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4869160"/>
            <a:ext cx="8732090" cy="1820734"/>
          </a:xfrm>
        </p:spPr>
      </p:pic>
      <p:cxnSp>
        <p:nvCxnSpPr>
          <p:cNvPr id="13" name="Straight Connector 12"/>
          <p:cNvCxnSpPr/>
          <p:nvPr/>
        </p:nvCxnSpPr>
        <p:spPr>
          <a:xfrm>
            <a:off x="1115616" y="5085184"/>
            <a:ext cx="1080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5616" y="5013176"/>
            <a:ext cx="1080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1668265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i="1" dirty="0" smtClean="0"/>
              <a:t>NULLA DIES SINE BAZA!</a:t>
            </a:r>
          </a:p>
          <a:p>
            <a:endParaRPr lang="hr-HR" sz="6600" b="1" i="1" dirty="0" smtClean="0"/>
          </a:p>
          <a:p>
            <a:r>
              <a:rPr lang="hr-HR" sz="6600" b="1" i="1" dirty="0" smtClean="0"/>
              <a:t> </a:t>
            </a:r>
            <a:endParaRPr lang="en-US" sz="6600" b="1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9552" y="5229200"/>
            <a:ext cx="2160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4221088"/>
            <a:ext cx="271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Pratite nas </a:t>
            </a:r>
            <a:r>
              <a:rPr lang="hr-HR" smtClean="0"/>
              <a:t>na Facebooku</a:t>
            </a:r>
            <a:r>
              <a:rPr lang="hr-HR" dirty="0" smtClean="0"/>
              <a:t>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ZAKONSKI OKVIR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USTAV REPUBLIKE HRVATSKE </a:t>
            </a:r>
            <a:r>
              <a:rPr lang="hr-HR" b="1" dirty="0" smtClean="0">
                <a:solidFill>
                  <a:schemeClr val="bg1"/>
                </a:solidFill>
              </a:rPr>
              <a:t>- </a:t>
            </a:r>
            <a:r>
              <a:rPr lang="en-US" b="1" dirty="0" err="1" smtClean="0">
                <a:solidFill>
                  <a:schemeClr val="bg1"/>
                </a:solidFill>
              </a:rPr>
              <a:t>Jamči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pravo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pristup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informacijama</a:t>
            </a:r>
            <a:endParaRPr lang="hr-H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r>
              <a:rPr lang="en-US" b="1" dirty="0" err="1" smtClean="0"/>
              <a:t>Hrvatska</a:t>
            </a:r>
            <a:r>
              <a:rPr lang="en-US" b="1" dirty="0" smtClean="0"/>
              <a:t> </a:t>
            </a:r>
            <a:r>
              <a:rPr lang="en-US" b="1" dirty="0" err="1" smtClean="0"/>
              <a:t>deklaracija</a:t>
            </a:r>
            <a:r>
              <a:rPr lang="en-US" b="1" dirty="0" smtClean="0"/>
              <a:t> o </a:t>
            </a:r>
            <a:r>
              <a:rPr lang="en-US" b="1" dirty="0" err="1" smtClean="0"/>
              <a:t>otvorenom</a:t>
            </a:r>
            <a:r>
              <a:rPr lang="en-US" b="1" dirty="0" smtClean="0"/>
              <a:t> </a:t>
            </a:r>
            <a:r>
              <a:rPr lang="en-US" b="1" dirty="0" err="1" smtClean="0"/>
              <a:t>pristupu</a:t>
            </a:r>
            <a:r>
              <a:rPr lang="en-US" b="1" dirty="0" smtClean="0"/>
              <a:t> </a:t>
            </a: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https://www.fer.unizg.hr/oa2012/deklaracija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Otvoreni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je </a:t>
            </a:r>
            <a:r>
              <a:rPr lang="en-US" dirty="0" err="1" smtClean="0"/>
              <a:t>javni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Znanstvene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jesu</a:t>
            </a:r>
            <a:r>
              <a:rPr lang="en-US" dirty="0" smtClean="0"/>
              <a:t> </a:t>
            </a:r>
            <a:r>
              <a:rPr lang="en-US" dirty="0" err="1" smtClean="0"/>
              <a:t>nacionalno</a:t>
            </a:r>
            <a:r>
              <a:rPr lang="en-US" dirty="0" smtClean="0"/>
              <a:t> </a:t>
            </a:r>
            <a:r>
              <a:rPr lang="en-US" dirty="0" err="1" smtClean="0"/>
              <a:t>blago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javno</a:t>
            </a:r>
            <a:r>
              <a:rPr lang="en-US" dirty="0" smtClean="0"/>
              <a:t> </a:t>
            </a:r>
            <a:r>
              <a:rPr lang="en-US" dirty="0" err="1" smtClean="0"/>
              <a:t>financiranih</a:t>
            </a:r>
            <a:r>
              <a:rPr lang="en-US" dirty="0" smtClean="0"/>
              <a:t> </a:t>
            </a:r>
            <a:r>
              <a:rPr lang="en-US" dirty="0" err="1" smtClean="0"/>
              <a:t>znanstvenih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trebaju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u </a:t>
            </a:r>
            <a:r>
              <a:rPr lang="en-US" dirty="0" err="1" smtClean="0"/>
              <a:t>otvorenom</a:t>
            </a:r>
            <a:r>
              <a:rPr lang="en-US" dirty="0" smtClean="0"/>
              <a:t> </a:t>
            </a:r>
            <a:r>
              <a:rPr lang="en-US" dirty="0" err="1" smtClean="0"/>
              <a:t>pristupu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značaj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povezane</a:t>
            </a:r>
            <a:r>
              <a:rPr lang="en-US" dirty="0" smtClean="0"/>
              <a:t> s </a:t>
            </a:r>
            <a:r>
              <a:rPr lang="en-US" dirty="0" err="1" smtClean="0"/>
              <a:t>Hrvatskom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vrednovanja</a:t>
            </a:r>
            <a:r>
              <a:rPr lang="en-US" dirty="0" smtClean="0"/>
              <a:t> u </a:t>
            </a:r>
            <a:r>
              <a:rPr lang="en-US" dirty="0" err="1" smtClean="0"/>
              <a:t>znanosti</a:t>
            </a:r>
            <a:r>
              <a:rPr lang="en-US" dirty="0" smtClean="0"/>
              <a:t> ne </a:t>
            </a:r>
            <a:r>
              <a:rPr lang="en-US" dirty="0" err="1" smtClean="0"/>
              <a:t>smiju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prepreka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 </a:t>
            </a:r>
            <a:r>
              <a:rPr lang="en-US" dirty="0" err="1" smtClean="0"/>
              <a:t>pristupu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Nužni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r>
              <a:rPr lang="en-US" dirty="0" smtClean="0"/>
              <a:t> </a:t>
            </a:r>
            <a:r>
              <a:rPr lang="en-US" dirty="0" err="1" smtClean="0"/>
              <a:t>licenciranja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informacijama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Informacije</a:t>
            </a:r>
            <a:r>
              <a:rPr lang="en-US" dirty="0" smtClean="0"/>
              <a:t> se </a:t>
            </a:r>
            <a:r>
              <a:rPr lang="en-US" dirty="0" err="1" smtClean="0"/>
              <a:t>pohranjuju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čuvaju</a:t>
            </a:r>
            <a:r>
              <a:rPr lang="en-US" dirty="0" smtClean="0"/>
              <a:t> </a:t>
            </a:r>
            <a:r>
              <a:rPr lang="en-US" dirty="0" err="1" smtClean="0"/>
              <a:t>trajno</a:t>
            </a:r>
            <a:r>
              <a:rPr lang="en-US" dirty="0" smtClean="0"/>
              <a:t>.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Nacionalna</a:t>
            </a:r>
            <a:r>
              <a:rPr lang="en-US" dirty="0" smtClean="0"/>
              <a:t> </a:t>
            </a:r>
            <a:r>
              <a:rPr lang="en-US" dirty="0" err="1" smtClean="0"/>
              <a:t>infrastruktura</a:t>
            </a:r>
            <a:r>
              <a:rPr lang="en-US" dirty="0" smtClean="0"/>
              <a:t> </a:t>
            </a:r>
            <a:r>
              <a:rPr lang="en-US" dirty="0" err="1" smtClean="0"/>
              <a:t>otvorenog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održiva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Suradnici (IARH)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Ravnatelj - Marko Dizdar</a:t>
            </a:r>
          </a:p>
          <a:p>
            <a:r>
              <a:rPr lang="hr-HR" dirty="0" smtClean="0"/>
              <a:t>Koordinatorica – Ivana Ožanić Roguljić</a:t>
            </a:r>
          </a:p>
          <a:p>
            <a:r>
              <a:rPr lang="hr-HR" dirty="0" smtClean="0"/>
              <a:t>ARHINDOKS – Kristina Jelinčić Vučković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- Kristina Turkalj</a:t>
            </a:r>
          </a:p>
          <a:p>
            <a:r>
              <a:rPr lang="hr-HR" dirty="0"/>
              <a:t>Goranka Lipovac </a:t>
            </a:r>
            <a:r>
              <a:rPr lang="hr-HR" dirty="0" smtClean="0"/>
              <a:t>Vrkljan, </a:t>
            </a:r>
            <a:r>
              <a:rPr lang="hr-HR" dirty="0"/>
              <a:t>Ana Konestra</a:t>
            </a:r>
            <a:r>
              <a:rPr lang="hr-HR" dirty="0" smtClean="0"/>
              <a:t>, Pia </a:t>
            </a:r>
            <a:r>
              <a:rPr lang="hr-HR" dirty="0"/>
              <a:t>Šmalcelj Novaković, Bartul Šiljeg, </a:t>
            </a:r>
            <a:r>
              <a:rPr lang="hr-HR" dirty="0" smtClean="0"/>
              <a:t>Asja </a:t>
            </a:r>
            <a:r>
              <a:rPr lang="hr-HR" dirty="0"/>
              <a:t>Tonc, </a:t>
            </a:r>
            <a:r>
              <a:rPr lang="hr-HR" dirty="0" smtClean="0"/>
              <a:t>Marina Ugarković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VANJSKI SURADNICI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04456" cy="3517851"/>
          </a:xfrm>
        </p:spPr>
        <p:txBody>
          <a:bodyPr>
            <a:noAutofit/>
          </a:bodyPr>
          <a:lstStyle/>
          <a:p>
            <a:endParaRPr lang="hr-HR" sz="800" b="1" dirty="0" smtClean="0"/>
          </a:p>
          <a:p>
            <a:endParaRPr lang="hr-HR" sz="800" b="1" dirty="0" smtClean="0"/>
          </a:p>
          <a:p>
            <a:endParaRPr lang="hr-HR" sz="800" b="1" dirty="0" smtClean="0"/>
          </a:p>
          <a:p>
            <a:r>
              <a:rPr lang="en-US" sz="800" b="1" dirty="0" err="1" smtClean="0"/>
              <a:t>Alduk</a:t>
            </a:r>
            <a:r>
              <a:rPr lang="en-US" sz="800" b="1" dirty="0" smtClean="0"/>
              <a:t>, Ivan, </a:t>
            </a:r>
            <a:r>
              <a:rPr lang="en-US" sz="800" b="1" dirty="0" err="1" smtClean="0"/>
              <a:t>Konzervatorski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odjel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Ministarstva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kulture</a:t>
            </a:r>
            <a:r>
              <a:rPr lang="en-US" sz="800" b="1" dirty="0" smtClean="0"/>
              <a:t> u </a:t>
            </a:r>
            <a:r>
              <a:rPr lang="en-US" sz="800" b="1" dirty="0" err="1" smtClean="0"/>
              <a:t>Imotskom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Artuković</a:t>
            </a:r>
            <a:r>
              <a:rPr lang="en-US" sz="800" b="1" dirty="0" smtClean="0"/>
              <a:t>, Ivana, </a:t>
            </a:r>
            <a:r>
              <a:rPr lang="en-US" sz="800" b="1" dirty="0" err="1" smtClean="0"/>
              <a:t>Muzej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brodskog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Posavlja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Borzić</a:t>
            </a:r>
            <a:r>
              <a:rPr lang="en-US" sz="800" b="1" dirty="0" smtClean="0"/>
              <a:t>, Igor, </a:t>
            </a:r>
            <a:r>
              <a:rPr lang="en-US" sz="800" b="1" dirty="0" err="1" smtClean="0"/>
              <a:t>Sveučilište</a:t>
            </a:r>
            <a:r>
              <a:rPr lang="en-US" sz="800" b="1" dirty="0" smtClean="0"/>
              <a:t> u </a:t>
            </a:r>
            <a:r>
              <a:rPr lang="en-US" sz="800" b="1" dirty="0" err="1" smtClean="0"/>
              <a:t>Zadru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Drpić</a:t>
            </a:r>
            <a:r>
              <a:rPr lang="en-US" sz="800" b="1" dirty="0" smtClean="0"/>
              <a:t>, Jere</a:t>
            </a:r>
          </a:p>
          <a:p>
            <a:endParaRPr lang="en-US" sz="800" b="1" dirty="0" smtClean="0"/>
          </a:p>
          <a:p>
            <a:r>
              <a:rPr lang="en-US" sz="800" b="1" dirty="0" err="1" smtClean="0"/>
              <a:t>Jakovljević</a:t>
            </a:r>
            <a:r>
              <a:rPr lang="en-US" sz="800" b="1" dirty="0" smtClean="0"/>
              <a:t>, Goran, </a:t>
            </a:r>
            <a:r>
              <a:rPr lang="en-US" sz="800" b="1" dirty="0" err="1" smtClean="0"/>
              <a:t>Gradski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muzej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Bjelovar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Kolak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Tatjana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Muzej</a:t>
            </a:r>
            <a:r>
              <a:rPr lang="en-US" sz="800" b="1" dirty="0" smtClean="0"/>
              <a:t> Like </a:t>
            </a:r>
            <a:r>
              <a:rPr lang="en-US" sz="800" b="1" dirty="0" err="1" smtClean="0"/>
              <a:t>Gospić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Matijašić</a:t>
            </a:r>
            <a:r>
              <a:rPr lang="en-US" sz="800" b="1" dirty="0" smtClean="0"/>
              <a:t>, Robert, </a:t>
            </a:r>
            <a:r>
              <a:rPr lang="en-US" sz="800" b="1" dirty="0" err="1" smtClean="0"/>
              <a:t>Sveučilište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Jurja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Dobrile</a:t>
            </a:r>
            <a:r>
              <a:rPr lang="en-US" sz="800" b="1" dirty="0" smtClean="0"/>
              <a:t> u Puli</a:t>
            </a:r>
          </a:p>
          <a:p>
            <a:endParaRPr lang="en-US" sz="800" b="1" dirty="0" smtClean="0"/>
          </a:p>
          <a:p>
            <a:r>
              <a:rPr lang="en-US" sz="800" b="1" dirty="0" err="1" smtClean="0"/>
              <a:t>Mikolašević</a:t>
            </a:r>
            <a:r>
              <a:rPr lang="en-US" sz="800" b="1" dirty="0" smtClean="0"/>
              <a:t>, Marko, </a:t>
            </a:r>
            <a:r>
              <a:rPr lang="en-US" sz="800" b="1" dirty="0" err="1" smtClean="0"/>
              <a:t>Konzervatorski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odjel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Ministarstva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kulture</a:t>
            </a:r>
            <a:r>
              <a:rPr lang="en-US" sz="800" b="1" dirty="0" smtClean="0"/>
              <a:t> u </a:t>
            </a:r>
            <a:r>
              <a:rPr lang="en-US" sz="800" b="1" dirty="0" err="1" smtClean="0"/>
              <a:t>Vukovaru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Miletić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Ča</a:t>
            </a:r>
            <a:r>
              <a:rPr lang="hr-HR" sz="800" b="1" dirty="0" smtClean="0"/>
              <a:t>k</a:t>
            </a:r>
            <a:r>
              <a:rPr lang="en-US" sz="800" b="1" dirty="0" err="1" smtClean="0"/>
              <a:t>širan</a:t>
            </a:r>
            <a:r>
              <a:rPr lang="en-US" sz="800" b="1" dirty="0" smtClean="0"/>
              <a:t>, Ivana, </a:t>
            </a:r>
            <a:r>
              <a:rPr lang="en-US" sz="800" b="1" dirty="0" err="1" smtClean="0"/>
              <a:t>Konzervatorski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odjel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Ministarstva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kulture</a:t>
            </a:r>
            <a:r>
              <a:rPr lang="en-US" sz="800" b="1" dirty="0" smtClean="0"/>
              <a:t> u </a:t>
            </a:r>
            <a:r>
              <a:rPr lang="en-US" sz="800" b="1" dirty="0" err="1" smtClean="0"/>
              <a:t>Sisku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Mirković</a:t>
            </a:r>
            <a:r>
              <a:rPr lang="en-US" sz="800" b="1" dirty="0" smtClean="0"/>
              <a:t>, Zoran</a:t>
            </a:r>
            <a:endParaRPr lang="hr-HR" sz="800" b="1" dirty="0" smtClean="0"/>
          </a:p>
          <a:p>
            <a:endParaRPr lang="en-US" sz="800" b="1" dirty="0" smtClean="0"/>
          </a:p>
          <a:p>
            <a:r>
              <a:rPr lang="en-US" sz="800" b="1" dirty="0" err="1"/>
              <a:t>Pavličić</a:t>
            </a:r>
            <a:r>
              <a:rPr lang="en-US" sz="800" b="1" dirty="0"/>
              <a:t> Hein, </a:t>
            </a:r>
            <a:r>
              <a:rPr lang="en-US" sz="800" b="1" dirty="0" err="1"/>
              <a:t>Mirela</a:t>
            </a:r>
            <a:r>
              <a:rPr lang="en-US" sz="800" b="1" dirty="0"/>
              <a:t>, </a:t>
            </a:r>
            <a:r>
              <a:rPr lang="en-US" sz="800" b="1" dirty="0" err="1"/>
              <a:t>Gradski</a:t>
            </a:r>
            <a:r>
              <a:rPr lang="en-US" sz="800" b="1" dirty="0"/>
              <a:t> </a:t>
            </a:r>
            <a:r>
              <a:rPr lang="en-US" sz="800" b="1" dirty="0" err="1"/>
              <a:t>muzej</a:t>
            </a:r>
            <a:r>
              <a:rPr lang="en-US" sz="800" b="1" dirty="0"/>
              <a:t> </a:t>
            </a:r>
            <a:r>
              <a:rPr lang="en-US" sz="800" b="1" dirty="0" err="1"/>
              <a:t>Požega</a:t>
            </a:r>
            <a:endParaRPr lang="en-US" sz="800" b="1" dirty="0"/>
          </a:p>
          <a:p>
            <a:endParaRPr lang="hr-HR" sz="800" b="1" dirty="0"/>
          </a:p>
          <a:p>
            <a:endParaRPr lang="en-US" sz="800" b="1" dirty="0" smtClean="0"/>
          </a:p>
          <a:p>
            <a:r>
              <a:rPr lang="en-US" sz="800" b="1" dirty="0" err="1" smtClean="0"/>
              <a:t>Perkić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Domagoj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Dubrovački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muzeji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Radić</a:t>
            </a:r>
            <a:r>
              <a:rPr lang="en-US" sz="800" b="1" dirty="0" smtClean="0"/>
              <a:t> Rossi, Irena, </a:t>
            </a:r>
            <a:r>
              <a:rPr lang="en-US" sz="800" b="1" dirty="0" err="1" smtClean="0"/>
              <a:t>Sveučilište</a:t>
            </a:r>
            <a:r>
              <a:rPr lang="en-US" sz="800" b="1" dirty="0" smtClean="0"/>
              <a:t> u </a:t>
            </a:r>
            <a:r>
              <a:rPr lang="en-US" sz="800" b="1" dirty="0" err="1" smtClean="0"/>
              <a:t>Zadru</a:t>
            </a:r>
            <a:endParaRPr lang="en-US" sz="800" b="1" dirty="0" smtClean="0"/>
          </a:p>
          <a:p>
            <a:endParaRPr lang="en-US" sz="800" b="1" dirty="0" smtClean="0"/>
          </a:p>
          <a:p>
            <a:r>
              <a:rPr lang="en-US" sz="800" b="1" dirty="0" err="1" smtClean="0"/>
              <a:t>Šimek</a:t>
            </a:r>
            <a:r>
              <a:rPr lang="en-US" sz="800" b="1" dirty="0" smtClean="0"/>
              <a:t>, Marina</a:t>
            </a:r>
          </a:p>
          <a:p>
            <a:endParaRPr lang="en-US" sz="800" b="1" dirty="0" smtClean="0"/>
          </a:p>
          <a:p>
            <a:r>
              <a:rPr lang="en-US" sz="800" b="1" dirty="0" err="1" smtClean="0"/>
              <a:t>Vulić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Hrvoje</a:t>
            </a:r>
            <a:r>
              <a:rPr lang="en-US" sz="800" b="1" dirty="0" smtClean="0"/>
              <a:t>, </a:t>
            </a:r>
            <a:r>
              <a:rPr lang="en-US" sz="800" b="1" dirty="0" err="1" smtClean="0"/>
              <a:t>Gradski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muzej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Vinkovci</a:t>
            </a:r>
            <a:endParaRPr lang="en-US" sz="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Podrška </a:t>
            </a:r>
          </a:p>
          <a:p>
            <a:r>
              <a:rPr lang="hr-HR" dirty="0" smtClean="0"/>
              <a:t>Recenzija</a:t>
            </a:r>
          </a:p>
          <a:p>
            <a:r>
              <a:rPr lang="hr-HR" dirty="0" smtClean="0"/>
              <a:t>Kritika</a:t>
            </a:r>
          </a:p>
          <a:p>
            <a:r>
              <a:rPr lang="hr-HR" dirty="0" smtClean="0"/>
              <a:t>Dopuna podataka</a:t>
            </a:r>
          </a:p>
          <a:p>
            <a:r>
              <a:rPr lang="hr-HR" dirty="0" smtClean="0"/>
              <a:t>Ustupanje fotografija</a:t>
            </a:r>
          </a:p>
          <a:p>
            <a:r>
              <a:rPr lang="hr-HR" dirty="0" smtClean="0"/>
              <a:t>Literatura</a:t>
            </a:r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Zahvaljujemo svima na pomoći!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78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STRUKTURA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97" y="1600200"/>
            <a:ext cx="63482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5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Osnovni podaci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teritorijalnom</a:t>
            </a:r>
            <a:r>
              <a:rPr lang="en-US" dirty="0" smtClean="0"/>
              <a:t> </a:t>
            </a:r>
            <a:r>
              <a:rPr lang="en-US" dirty="0" err="1" smtClean="0"/>
              <a:t>ustroju</a:t>
            </a:r>
            <a:r>
              <a:rPr lang="en-US" dirty="0" smtClean="0"/>
              <a:t> RH (</a:t>
            </a:r>
            <a:r>
              <a:rPr lang="en-US" dirty="0" err="1" smtClean="0"/>
              <a:t>županije</a:t>
            </a:r>
            <a:r>
              <a:rPr lang="en-US" dirty="0" smtClean="0"/>
              <a:t>, </a:t>
            </a:r>
            <a:r>
              <a:rPr lang="en-US" dirty="0" err="1" smtClean="0"/>
              <a:t>općine</a:t>
            </a:r>
            <a:r>
              <a:rPr lang="en-US" dirty="0" smtClean="0"/>
              <a:t>, </a:t>
            </a:r>
            <a:r>
              <a:rPr lang="en-US" dirty="0" err="1" smtClean="0"/>
              <a:t>naselja</a:t>
            </a:r>
            <a:r>
              <a:rPr lang="en-US" dirty="0" smtClean="0"/>
              <a:t>,…)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konzervatorskim</a:t>
            </a:r>
            <a:r>
              <a:rPr lang="en-US" dirty="0" smtClean="0"/>
              <a:t> </a:t>
            </a:r>
            <a:r>
              <a:rPr lang="en-US" dirty="0" err="1" smtClean="0"/>
              <a:t>odjelima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muzejima</a:t>
            </a:r>
            <a:r>
              <a:rPr lang="en-US" dirty="0" smtClean="0"/>
              <a:t> RH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vrstama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tipovima</a:t>
            </a:r>
            <a:r>
              <a:rPr lang="en-US" dirty="0" smtClean="0"/>
              <a:t> </a:t>
            </a:r>
            <a:r>
              <a:rPr lang="en-US" dirty="0" err="1" smtClean="0"/>
              <a:t>lokaliteta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 smtClean="0"/>
              <a:t>pripadnosti provincijama i regijama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literaturi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Podaci</a:t>
            </a:r>
            <a:r>
              <a:rPr lang="en-US" dirty="0" smtClean="0"/>
              <a:t> o </a:t>
            </a:r>
            <a:r>
              <a:rPr lang="en-US" dirty="0" err="1" smtClean="0"/>
              <a:t>lokalitetima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podlokalitetima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6624736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URBANA CJELINA </a:t>
            </a:r>
          </a:p>
          <a:p>
            <a:r>
              <a:rPr lang="vi-VN" sz="3600" dirty="0" smtClean="0"/>
              <a:t>1.	Grčki grad/polis</a:t>
            </a:r>
          </a:p>
          <a:p>
            <a:r>
              <a:rPr lang="vi-VN" sz="3600" dirty="0" smtClean="0"/>
              <a:t>2.	Colonia </a:t>
            </a:r>
          </a:p>
          <a:p>
            <a:r>
              <a:rPr lang="vi-VN" sz="3600" dirty="0" smtClean="0"/>
              <a:t>3.	Municipium </a:t>
            </a:r>
          </a:p>
          <a:p>
            <a:r>
              <a:rPr lang="vi-VN" sz="3600" dirty="0" smtClean="0"/>
              <a:t>4.	Gradovi s italskim pravom </a:t>
            </a:r>
          </a:p>
          <a:p>
            <a:r>
              <a:rPr lang="vi-VN" sz="3600" dirty="0" smtClean="0"/>
              <a:t>5.	Civitas</a:t>
            </a:r>
          </a:p>
          <a:p>
            <a:r>
              <a:rPr lang="vi-VN" sz="3600" dirty="0" smtClean="0"/>
              <a:t>6.	Grad (bez statusa)</a:t>
            </a:r>
            <a:endParaRPr lang="hr-HR" sz="3600" dirty="0" smtClean="0"/>
          </a:p>
          <a:p>
            <a:endParaRPr lang="vi-VN" sz="3600" dirty="0" smtClean="0"/>
          </a:p>
          <a:p>
            <a:pPr marL="0" indent="0">
              <a:buNone/>
            </a:pPr>
            <a:endParaRPr lang="hr-HR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RURALNA CJELIN</a:t>
            </a:r>
            <a:r>
              <a:rPr lang="hr-HR" sz="3600" b="1" dirty="0" smtClean="0">
                <a:solidFill>
                  <a:schemeClr val="bg1"/>
                </a:solidFill>
              </a:rPr>
              <a:t>A</a:t>
            </a:r>
            <a:endParaRPr lang="vi-VN" sz="3600" b="1" dirty="0" smtClean="0">
              <a:solidFill>
                <a:schemeClr val="bg1"/>
              </a:solidFill>
            </a:endParaRPr>
          </a:p>
          <a:p>
            <a:r>
              <a:rPr lang="vi-VN" sz="3600" dirty="0" smtClean="0"/>
              <a:t>1.	Vicus</a:t>
            </a:r>
          </a:p>
          <a:p>
            <a:r>
              <a:rPr lang="vi-VN" sz="3600" dirty="0" smtClean="0"/>
              <a:t>2.	Pagus</a:t>
            </a:r>
          </a:p>
          <a:p>
            <a:r>
              <a:rPr lang="vi-VN" sz="3600" dirty="0" smtClean="0"/>
              <a:t>3.	Villa rustica</a:t>
            </a:r>
          </a:p>
          <a:p>
            <a:r>
              <a:rPr lang="vi-VN" sz="3600" dirty="0" smtClean="0"/>
              <a:t>4.	Villa maritima</a:t>
            </a:r>
          </a:p>
          <a:p>
            <a:r>
              <a:rPr lang="vi-VN" sz="3600" dirty="0" smtClean="0"/>
              <a:t>5.	Visinsko naselje</a:t>
            </a:r>
          </a:p>
          <a:p>
            <a:r>
              <a:rPr lang="vi-VN" sz="3600" dirty="0" smtClean="0"/>
              <a:t>6.	Ruralni kompleks bez kategorije</a:t>
            </a:r>
          </a:p>
          <a:p>
            <a:r>
              <a:rPr lang="vi-VN" sz="3600" dirty="0" smtClean="0"/>
              <a:t>7.	Gradina</a:t>
            </a:r>
          </a:p>
          <a:p>
            <a:r>
              <a:rPr lang="vi-VN" sz="3600" dirty="0" smtClean="0"/>
              <a:t>8.	Zbjeg</a:t>
            </a:r>
          </a:p>
          <a:p>
            <a:pPr marL="0" indent="0">
              <a:buNone/>
            </a:pPr>
            <a:endParaRPr lang="hr-HR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STAMBENI OBJEKT</a:t>
            </a:r>
          </a:p>
          <a:p>
            <a:r>
              <a:rPr lang="vi-VN" sz="3600" dirty="0" smtClean="0"/>
              <a:t>1.	insula</a:t>
            </a:r>
          </a:p>
          <a:p>
            <a:r>
              <a:rPr lang="vi-VN" sz="3600" dirty="0" smtClean="0"/>
              <a:t>2.	villa urbana</a:t>
            </a:r>
          </a:p>
          <a:p>
            <a:r>
              <a:rPr lang="vi-VN" sz="3600" dirty="0" smtClean="0"/>
              <a:t>3.	palača</a:t>
            </a:r>
          </a:p>
          <a:p>
            <a:pPr marL="0" indent="0">
              <a:buNone/>
            </a:pPr>
            <a:endParaRPr lang="hr-HR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GOSPODARSKI OBJEKT</a:t>
            </a:r>
          </a:p>
          <a:p>
            <a:r>
              <a:rPr lang="vi-VN" sz="3600" dirty="0" smtClean="0"/>
              <a:t>1.	ostaci centaurijacije (Hora/ager ?)</a:t>
            </a:r>
          </a:p>
          <a:p>
            <a:r>
              <a:rPr lang="vi-VN" sz="3600" dirty="0" smtClean="0"/>
              <a:t>2.	proizvodni objekt </a:t>
            </a:r>
          </a:p>
          <a:p>
            <a:r>
              <a:rPr lang="vi-VN" sz="3600" dirty="0" smtClean="0"/>
              <a:t>3.	skladišni prostori</a:t>
            </a:r>
            <a:endParaRPr lang="hr-HR" sz="3600" dirty="0" smtClean="0"/>
          </a:p>
          <a:p>
            <a:endParaRPr lang="hr-HR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SAKRALNI OBJEKT</a:t>
            </a:r>
          </a:p>
          <a:p>
            <a:r>
              <a:rPr lang="vi-VN" sz="3600" dirty="0" smtClean="0"/>
              <a:t>1.	Kultno mjesto</a:t>
            </a:r>
          </a:p>
          <a:p>
            <a:r>
              <a:rPr lang="vi-VN" sz="3600" dirty="0" smtClean="0"/>
              <a:t>2.	Hram</a:t>
            </a:r>
          </a:p>
          <a:p>
            <a:r>
              <a:rPr lang="vi-VN" sz="3600" dirty="0" smtClean="0"/>
              <a:t>3.	Bazilika</a:t>
            </a:r>
          </a:p>
          <a:p>
            <a:r>
              <a:rPr lang="vi-VN" sz="3600" dirty="0" smtClean="0"/>
              <a:t>4.         Samostan</a:t>
            </a:r>
          </a:p>
          <a:p>
            <a:r>
              <a:rPr lang="vi-VN" sz="3600" dirty="0" smtClean="0"/>
              <a:t>5.         Žrtvenik </a:t>
            </a:r>
          </a:p>
          <a:p>
            <a:r>
              <a:rPr lang="vi-VN" sz="3600" dirty="0" smtClean="0"/>
              <a:t>6.         Špilja</a:t>
            </a:r>
          </a:p>
          <a:p>
            <a:endParaRPr lang="vi-VN" sz="3600" dirty="0" smtClean="0"/>
          </a:p>
          <a:p>
            <a:pPr marL="0" indent="0">
              <a:buNone/>
            </a:pPr>
            <a:endParaRPr lang="hr-HR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POGREBNI PROSTOR</a:t>
            </a:r>
          </a:p>
          <a:p>
            <a:r>
              <a:rPr lang="vi-VN" sz="3600" dirty="0" smtClean="0"/>
              <a:t>1.	Nekropola</a:t>
            </a:r>
          </a:p>
          <a:p>
            <a:r>
              <a:rPr lang="vi-VN" sz="3600" dirty="0" smtClean="0"/>
              <a:t>2.	Groblje</a:t>
            </a:r>
          </a:p>
          <a:p>
            <a:r>
              <a:rPr lang="vi-VN" sz="3600" dirty="0" smtClean="0"/>
              <a:t>3.	Grob</a:t>
            </a:r>
          </a:p>
          <a:p>
            <a:r>
              <a:rPr lang="vi-VN" sz="3600" dirty="0" smtClean="0"/>
              <a:t>4.	Mauzolej</a:t>
            </a:r>
          </a:p>
          <a:p>
            <a:r>
              <a:rPr lang="vi-VN" sz="3600" dirty="0" smtClean="0"/>
              <a:t>5.	Nadgrobni spomenik </a:t>
            </a:r>
          </a:p>
          <a:p>
            <a:r>
              <a:rPr lang="vi-VN" sz="3600" dirty="0" smtClean="0"/>
              <a:t>6.	Sarkofag</a:t>
            </a:r>
          </a:p>
          <a:p>
            <a:endParaRPr lang="vi-VN" sz="3600" dirty="0" smtClean="0"/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KOMUNALNA INFRASTRUKTURA</a:t>
            </a:r>
          </a:p>
          <a:p>
            <a:r>
              <a:rPr lang="vi-VN" sz="3600" dirty="0" smtClean="0"/>
              <a:t>1.	Vodovod</a:t>
            </a:r>
          </a:p>
          <a:p>
            <a:r>
              <a:rPr lang="vi-VN" sz="3600" dirty="0" smtClean="0"/>
              <a:t>2.	Kanalizacija</a:t>
            </a:r>
          </a:p>
          <a:p>
            <a:r>
              <a:rPr lang="vi-VN" sz="3600" dirty="0" smtClean="0"/>
              <a:t>3.	Bunar</a:t>
            </a:r>
          </a:p>
          <a:p>
            <a:r>
              <a:rPr lang="vi-VN" sz="3600" dirty="0" smtClean="0"/>
              <a:t>4.	Cisterna</a:t>
            </a:r>
          </a:p>
          <a:p>
            <a:r>
              <a:rPr lang="vi-VN" sz="3600" dirty="0" smtClean="0"/>
              <a:t>5.	Kanal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PROMETNA INFRASTRUKTURA</a:t>
            </a:r>
          </a:p>
          <a:p>
            <a:r>
              <a:rPr lang="vi-VN" sz="3600" dirty="0" smtClean="0"/>
              <a:t>1.	Cesta</a:t>
            </a:r>
          </a:p>
          <a:p>
            <a:r>
              <a:rPr lang="vi-VN" sz="3600" dirty="0" smtClean="0"/>
              <a:t>2.	Luka </a:t>
            </a:r>
          </a:p>
          <a:p>
            <a:r>
              <a:rPr lang="vi-VN" sz="3600" dirty="0" smtClean="0"/>
              <a:t>3.	Mansio</a:t>
            </a:r>
          </a:p>
          <a:p>
            <a:r>
              <a:rPr lang="vi-VN" sz="3600" dirty="0" smtClean="0"/>
              <a:t>4.	Most</a:t>
            </a:r>
          </a:p>
          <a:p>
            <a:r>
              <a:rPr lang="vi-VN" sz="3600" dirty="0" smtClean="0"/>
              <a:t>5.	Mutatio</a:t>
            </a:r>
          </a:p>
          <a:p>
            <a:r>
              <a:rPr lang="vi-VN" sz="3600" dirty="0" smtClean="0"/>
              <a:t>6.	Postaja </a:t>
            </a:r>
          </a:p>
          <a:p>
            <a:r>
              <a:rPr lang="vi-VN" sz="3600" dirty="0" smtClean="0"/>
              <a:t>7.	Obalna struktura</a:t>
            </a:r>
          </a:p>
          <a:p>
            <a:r>
              <a:rPr lang="vi-VN" sz="3600" dirty="0" smtClean="0"/>
              <a:t>8.	Statio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JAVNI OBJEKT</a:t>
            </a:r>
          </a:p>
          <a:p>
            <a:r>
              <a:rPr lang="vi-VN" sz="3600" dirty="0" smtClean="0"/>
              <a:t>1.	amfiteatar</a:t>
            </a:r>
          </a:p>
          <a:p>
            <a:r>
              <a:rPr lang="vi-VN" sz="3600" dirty="0" smtClean="0"/>
              <a:t>2.	teatar</a:t>
            </a:r>
          </a:p>
          <a:p>
            <a:r>
              <a:rPr lang="vi-VN" sz="3600" dirty="0" smtClean="0"/>
              <a:t>3.	forum</a:t>
            </a:r>
          </a:p>
          <a:p>
            <a:r>
              <a:rPr lang="vi-VN" sz="3600" dirty="0" smtClean="0"/>
              <a:t>4.	terme</a:t>
            </a:r>
          </a:p>
          <a:p>
            <a:r>
              <a:rPr lang="vi-VN" sz="3600" dirty="0" smtClean="0"/>
              <a:t>5.	trijem</a:t>
            </a:r>
          </a:p>
          <a:p>
            <a:r>
              <a:rPr lang="vi-VN" sz="3600" dirty="0" smtClean="0"/>
              <a:t>6.	memorativne građevine </a:t>
            </a:r>
          </a:p>
          <a:p>
            <a:r>
              <a:rPr lang="vi-VN" sz="3600" dirty="0" smtClean="0"/>
              <a:t>7.	Bazilika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VOJNI OBJEKT</a:t>
            </a:r>
          </a:p>
          <a:p>
            <a:r>
              <a:rPr lang="vi-VN" sz="3600" dirty="0" smtClean="0"/>
              <a:t>1.	vojni logor</a:t>
            </a:r>
          </a:p>
          <a:p>
            <a:r>
              <a:rPr lang="vi-VN" sz="3600" dirty="0" smtClean="0"/>
              <a:t>2.	kasnoantički vojni objekt</a:t>
            </a:r>
          </a:p>
          <a:p>
            <a:r>
              <a:rPr lang="vi-VN" sz="3600" dirty="0" smtClean="0"/>
              <a:t>3.	Obrambeni sustav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FORTIFIKACIJSKI OBJEKT</a:t>
            </a:r>
          </a:p>
          <a:p>
            <a:r>
              <a:rPr lang="vi-VN" sz="3600" dirty="0" smtClean="0"/>
              <a:t>1.	obrambene zidine</a:t>
            </a:r>
          </a:p>
          <a:p>
            <a:r>
              <a:rPr lang="vi-VN" sz="3600" dirty="0" smtClean="0"/>
              <a:t>2.	utvrda</a:t>
            </a:r>
          </a:p>
          <a:p>
            <a:r>
              <a:rPr lang="vi-VN" sz="3600" dirty="0" smtClean="0"/>
              <a:t>3.	promatračnica/kula</a:t>
            </a:r>
          </a:p>
          <a:p>
            <a:r>
              <a:rPr lang="vi-VN" sz="3600" dirty="0" smtClean="0"/>
              <a:t>4.	Jarak</a:t>
            </a:r>
          </a:p>
          <a:p>
            <a:r>
              <a:rPr lang="vi-VN" sz="3600" dirty="0" smtClean="0"/>
              <a:t>5.	vrata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PODVODNI LOKALITET</a:t>
            </a:r>
          </a:p>
          <a:p>
            <a:r>
              <a:rPr lang="vi-VN" sz="3600" dirty="0" smtClean="0"/>
              <a:t>1.	brodska havarija</a:t>
            </a:r>
          </a:p>
          <a:p>
            <a:r>
              <a:rPr lang="vi-VN" sz="3600" dirty="0" smtClean="0"/>
              <a:t>2.	rastresiti teret</a:t>
            </a:r>
          </a:p>
          <a:p>
            <a:r>
              <a:rPr lang="vi-VN" sz="3600" dirty="0" smtClean="0"/>
              <a:t>3.	pojedinačni nalaz</a:t>
            </a:r>
          </a:p>
          <a:p>
            <a:r>
              <a:rPr lang="vi-VN" sz="3600" dirty="0" smtClean="0"/>
              <a:t>4.	potopljeni kulturni krajolik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ŠPILJA</a:t>
            </a: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REKOGNOSCIRANJE</a:t>
            </a:r>
          </a:p>
          <a:p>
            <a:pPr marL="0" indent="0">
              <a:buNone/>
            </a:pPr>
            <a:r>
              <a:rPr lang="vi-VN" sz="3600" b="1" dirty="0" smtClean="0">
                <a:solidFill>
                  <a:schemeClr val="bg1"/>
                </a:solidFill>
              </a:rPr>
              <a:t>NEKATEGORIZIRANO</a:t>
            </a:r>
          </a:p>
          <a:p>
            <a:endParaRPr lang="vi-VN" dirty="0" smtClean="0"/>
          </a:p>
          <a:p>
            <a:endParaRPr lang="vi-V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672"/>
            <a:ext cx="8676649" cy="34563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29158"/>
          <a:stretch/>
        </p:blipFill>
        <p:spPr>
          <a:xfrm>
            <a:off x="285750" y="840508"/>
            <a:ext cx="8572500" cy="4017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0" y="856922"/>
            <a:ext cx="8572500" cy="434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340768"/>
            <a:ext cx="8572500" cy="3648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772816"/>
            <a:ext cx="4876800" cy="2970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261" y="2459189"/>
            <a:ext cx="4588092" cy="289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2849417"/>
            <a:ext cx="4588092" cy="27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431</Words>
  <Application>Microsoft Office PowerPoint</Application>
  <PresentationFormat>On-screen Show (4:3)</PresentationFormat>
  <Paragraphs>219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6</vt:lpstr>
      <vt:lpstr>Projekt  Antička baza podataka RH</vt:lpstr>
      <vt:lpstr>ZAKONSKI OKVIR</vt:lpstr>
      <vt:lpstr>Suradnici (IARH) </vt:lpstr>
      <vt:lpstr>VANJSKI SURADNICI</vt:lpstr>
      <vt:lpstr>STRUKTURA</vt:lpstr>
      <vt:lpstr>Osnovni podaci </vt:lpstr>
      <vt:lpstr>PowerPoint Presentation</vt:lpstr>
      <vt:lpstr>PowerPoint Presentation</vt:lpstr>
      <vt:lpstr>Literatura – cca 2200 upisa</vt:lpstr>
      <vt:lpstr>Turistička informacija</vt:lpstr>
      <vt:lpstr>Dodatni sadržaji – fotografije, pdf-ovi</vt:lpstr>
      <vt:lpstr>Objava</vt:lpstr>
      <vt:lpstr>PowerPoint Presentation</vt:lpstr>
      <vt:lpstr>Popis - Top 30 lokaliteta</vt:lpstr>
      <vt:lpstr>Pretraživanje </vt:lpstr>
      <vt:lpstr>PowerPoint Presentation</vt:lpstr>
      <vt:lpstr>Pretraživanje po pojmu – ostava, spilja</vt:lpstr>
      <vt:lpstr>Pretraživanje - Solin</vt:lpstr>
      <vt:lpstr>Tekić – Treštanovačka gradina Incerum?</vt:lpstr>
      <vt:lpstr>PowerPoint Presentation</vt:lpstr>
      <vt:lpstr>Upitnici ????</vt:lpstr>
      <vt:lpstr>Još upitnika ????</vt:lpstr>
      <vt:lpstr>Problem urbanih sredina –  Grad Zagreb</vt:lpstr>
      <vt:lpstr>Planovi za budućnost: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recenzent</dc:creator>
  <cp:lastModifiedBy>Recenzent1</cp:lastModifiedBy>
  <cp:revision>39</cp:revision>
  <dcterms:created xsi:type="dcterms:W3CDTF">2018-05-22T08:36:19Z</dcterms:created>
  <dcterms:modified xsi:type="dcterms:W3CDTF">2018-12-05T22:34:18Z</dcterms:modified>
</cp:coreProperties>
</file>