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99300" cy="1023461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6" autoAdjust="0"/>
    <p:restoredTop sz="94660"/>
  </p:normalViewPr>
  <p:slideViewPr>
    <p:cSldViewPr showGuides="1">
      <p:cViewPr varScale="1">
        <p:scale>
          <a:sx n="78" d="100"/>
          <a:sy n="78" d="100"/>
        </p:scale>
        <p:origin x="165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C782B-C1A5-4D47-A1A5-5B3CC3CDB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3FC31F-F1FE-4D72-8A91-BBC4740DA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420D4-4ABB-442C-BA6B-32388F9EC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B9B3F-CEC8-4960-AA40-6152E0750F2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3683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03371A-2CFA-4B71-8397-DE56742D6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566620-16C9-48CC-8104-E08B806CF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8188C-FC84-4F41-B68E-2E83E3844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1EE48-BA3B-43AE-BDAB-B44D4FD811F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479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1012B-9F69-466E-AD7B-FF4462B5A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83641-1A9C-4F68-994E-80FCB80AA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B9CE42-5BE7-4F8E-8D8D-2C869F25F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DBFB3-C14E-4FF2-A8D1-3A3703EC655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0675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FE26FC-58EC-4740-B228-A8CD75D43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C99D6-A835-4408-86D5-ACCB6A062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967DD-E3B6-45A3-91B5-45110C3A4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06DF8-6237-4F4B-BEB9-D32E8FA8EBA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999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5BB3D6-F3F8-4C8F-A887-A9804835B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DDF42-06E0-4111-8589-611B6A345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E7636E-8F2C-4A7F-9F4C-5FCE0F792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C8A15-4DDD-4CDE-BDC2-F0B188B401F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468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40423-A62B-4898-9841-ACE5E179B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935EF-F38A-4B8C-979E-70605FF16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60E1C7-59DD-419F-A09B-98B76858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8F34F-21D1-43F9-8000-207E9F96641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7644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FDB47C-903D-42E6-BD19-004F9F9FB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8F4EC6-9BED-47EB-A11E-F893304A3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384B8E-C6F4-45EF-8122-2B0C7766F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3F006-D1F2-4F72-B1E0-B175C69157C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6158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2CCEE6-C3B5-4AD1-BD63-70E95EA51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1A20CF-B55F-4827-96C7-70E1E2EBC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DC2766-1ABE-4CB0-97A3-43615412A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70270-C01D-48E8-B3D5-1F8EE2510C2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3645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6FC40F-B811-4295-890F-D0CD1846D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5D26EB-77CA-4EC4-9561-E8B4CFF83F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402313-AAE7-4C54-A690-413DDD7C3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1E0EF-1969-4B19-B270-598EA6F7AAB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4705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7B7B6-761D-4514-BD4A-2E7C778EF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A1DD8-4AFF-4749-A13F-CA9948EF9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DDBAB-E811-420F-9948-7F3F483A7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FF5DE-9D9E-41FA-A59A-5B6E8E3B70A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472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53A44-708F-48A6-9B39-05413E364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1BE40-5C37-4EF6-BB07-D6911EA59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CF39D-3CE8-4FCA-9CCA-BCEB6C642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7E302-65E0-429B-AA6E-7FB7D2C5E0D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6321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6E45C6-C1ED-443C-8690-7C52FC38B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D59ECD-4A79-4DBA-B970-8FA917FAB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Kliknite da biste uredili stilove teksta matrice</a:t>
            </a:r>
          </a:p>
          <a:p>
            <a:pPr lvl="1"/>
            <a:r>
              <a:rPr lang="hr-HR" altLang="en-US"/>
              <a:t>Druga razina</a:t>
            </a:r>
          </a:p>
          <a:p>
            <a:pPr lvl="2"/>
            <a:r>
              <a:rPr lang="hr-HR" altLang="en-US"/>
              <a:t>Treća razina</a:t>
            </a:r>
          </a:p>
          <a:p>
            <a:pPr lvl="3"/>
            <a:r>
              <a:rPr lang="hr-HR" altLang="en-US"/>
              <a:t>Četvrta razina</a:t>
            </a:r>
          </a:p>
          <a:p>
            <a:pPr lvl="4"/>
            <a:r>
              <a:rPr lang="hr-HR" altLang="en-U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DDAA2F-F1CB-4388-B204-3A160C7D01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40C0F0-7640-4A2F-966F-AC7E9145D0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054E21-6773-4974-A4E1-79337B284D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BCEB74-1483-467A-8373-230E94A438D8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otka za pozivnicu">
            <a:extLst>
              <a:ext uri="{FF2B5EF4-FFF2-40B4-BE49-F238E27FC236}">
                <a16:creationId xmlns:a16="http://schemas.microsoft.com/office/drawing/2014/main" id="{8097F90B-35AB-4230-8C58-A490121E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3847"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>
            <a:extLst>
              <a:ext uri="{FF2B5EF4-FFF2-40B4-BE49-F238E27FC236}">
                <a16:creationId xmlns:a16="http://schemas.microsoft.com/office/drawing/2014/main" id="{2DDA70FD-7A83-40AC-BEF8-3844C21B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r-HR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hr-HR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 Jelinčić Vučković</a:t>
            </a:r>
          </a:p>
          <a:p>
            <a:pPr>
              <a:defRPr/>
            </a:pPr>
            <a:endParaRPr lang="hr-HR" sz="14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hr-H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hr-HR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09E85DE-A1D7-426B-B8DF-BE4A8F94DB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hr-HR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Institut za arheologiju </a:t>
            </a:r>
            <a:br>
              <a:rPr lang="hr-HR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hr-HR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Arheološki muzej u Zagrebu</a:t>
            </a:r>
            <a:br>
              <a:rPr lang="hr-HR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hr-HR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Zagreb, Hrvatska</a:t>
            </a:r>
            <a:br>
              <a:rPr lang="hr-HR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hr-HR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Radionica, 17.11.2014.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21A2D0A-1D57-4460-82C0-1E49855E49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209800"/>
          </a:xfrm>
        </p:spPr>
        <p:txBody>
          <a:bodyPr/>
          <a:lstStyle/>
          <a:p>
            <a:pPr eaLnBrk="1" hangingPunct="1"/>
            <a:r>
              <a:rPr lang="hr-HR" alt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Izrada fototabli arheološkog keramičkog posuđa</a:t>
            </a:r>
          </a:p>
        </p:txBody>
      </p:sp>
      <p:pic>
        <p:nvPicPr>
          <p:cNvPr id="2054" name="Picture 6" descr="perec">
            <a:extLst>
              <a:ext uri="{FF2B5EF4-FFF2-40B4-BE49-F238E27FC236}">
                <a16:creationId xmlns:a16="http://schemas.microsoft.com/office/drawing/2014/main" id="{18F44AA5-2683-422A-A70E-5FAB48518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00800"/>
            <a:ext cx="625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AMZ">
            <a:extLst>
              <a:ext uri="{FF2B5EF4-FFF2-40B4-BE49-F238E27FC236}">
                <a16:creationId xmlns:a16="http://schemas.microsoft.com/office/drawing/2014/main" id="{0CB116ED-5BDC-46FA-ABCA-38898CA9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248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0 001 copy">
            <a:extLst>
              <a:ext uri="{FF2B5EF4-FFF2-40B4-BE49-F238E27FC236}">
                <a16:creationId xmlns:a16="http://schemas.microsoft.com/office/drawing/2014/main" id="{6B207492-5EAF-42BC-BD27-2E82A533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75545900-D3A5-42F7-B9ED-2F77FEFE4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pic>
        <p:nvPicPr>
          <p:cNvPr id="11268" name="Picture 6" descr="perec">
            <a:extLst>
              <a:ext uri="{FF2B5EF4-FFF2-40B4-BE49-F238E27FC236}">
                <a16:creationId xmlns:a16="http://schemas.microsoft.com/office/drawing/2014/main" id="{6584E6CA-F511-4914-BB6A-BE44DC3B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fotografija 9">
            <a:extLst>
              <a:ext uri="{FF2B5EF4-FFF2-40B4-BE49-F238E27FC236}">
                <a16:creationId xmlns:a16="http://schemas.microsoft.com/office/drawing/2014/main" id="{1DB80337-FCBC-4F33-9ED9-E16C7658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791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fotografija 10">
            <a:extLst>
              <a:ext uri="{FF2B5EF4-FFF2-40B4-BE49-F238E27FC236}">
                <a16:creationId xmlns:a16="http://schemas.microsoft.com/office/drawing/2014/main" id="{38EEB87E-A4FC-49AA-88FA-3182818D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21013"/>
            <a:ext cx="54673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10">
            <a:extLst>
              <a:ext uri="{FF2B5EF4-FFF2-40B4-BE49-F238E27FC236}">
                <a16:creationId xmlns:a16="http://schemas.microsoft.com/office/drawing/2014/main" id="{EFD2854D-D0C3-4473-872A-D703DD51F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Obrada tuširanih crteža</a:t>
            </a:r>
          </a:p>
        </p:txBody>
      </p:sp>
      <p:sp>
        <p:nvSpPr>
          <p:cNvPr id="46091" name="Rectangle 4">
            <a:extLst>
              <a:ext uri="{FF2B5EF4-FFF2-40B4-BE49-F238E27FC236}">
                <a16:creationId xmlns:a16="http://schemas.microsoft.com/office/drawing/2014/main" id="{2AEE2E8C-337C-4480-805A-C8AB1E12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 001 copy">
            <a:extLst>
              <a:ext uri="{FF2B5EF4-FFF2-40B4-BE49-F238E27FC236}">
                <a16:creationId xmlns:a16="http://schemas.microsoft.com/office/drawing/2014/main" id="{7826990B-033D-4374-BE35-5075B41E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4A9BD39F-501B-4CD3-8C17-472C1CF7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BC570C36-AAE5-4B8A-B306-2AF6D5A7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03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Crtež u olovci skenirati (s mjerkom!)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Najbolje je crtati na milimetarskom papiru radi mjera i razvlačenja crteža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Otvoriti crtež u AutoCAD-u/RasterDesign-u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Precrtati crtež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 i="1">
                <a:latin typeface="Calibri" panose="020F0502020204030204" pitchFamily="34" charset="0"/>
              </a:rPr>
              <a:t>Layer</a:t>
            </a:r>
            <a:r>
              <a:rPr lang="hr-HR" altLang="en-US" sz="1800">
                <a:latin typeface="Calibri" panose="020F0502020204030204" pitchFamily="34" charset="0"/>
              </a:rPr>
              <a:t> za tanku i </a:t>
            </a:r>
            <a:r>
              <a:rPr lang="hr-HR" altLang="en-US" sz="1800" i="1">
                <a:latin typeface="Calibri" panose="020F0502020204030204" pitchFamily="34" charset="0"/>
              </a:rPr>
              <a:t>laye</a:t>
            </a:r>
            <a:r>
              <a:rPr lang="hr-HR" altLang="en-US" sz="1800">
                <a:latin typeface="Calibri" panose="020F0502020204030204" pitchFamily="34" charset="0"/>
              </a:rPr>
              <a:t>r za deblju crtu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Prednosti u odnosu na Photoshop su mogućnosti izmjene debljine linija za potrebe objave ili prezentacije (tanje ili deblje)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Spremiti crtež kao .pdf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.pdf otvoriti u Photoshopu (300dpi !)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Dopuniti crtež fotografijom kao u slučaju obrade tuširanih crteža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Moguća je dopuna crteža fotografijom i u AutoCAD-u</a:t>
            </a:r>
          </a:p>
          <a:p>
            <a:pPr eaLnBrk="1" hangingPunct="1">
              <a:lnSpc>
                <a:spcPct val="80000"/>
              </a:lnSpc>
            </a:pPr>
            <a:endParaRPr lang="hr-HR" altLang="en-US" sz="1800">
              <a:latin typeface="Calibri" panose="020F0502020204030204" pitchFamily="34" charset="0"/>
            </a:endParaRPr>
          </a:p>
        </p:txBody>
      </p:sp>
      <p:pic>
        <p:nvPicPr>
          <p:cNvPr id="12293" name="Picture 6" descr="perec">
            <a:extLst>
              <a:ext uri="{FF2B5EF4-FFF2-40B4-BE49-F238E27FC236}">
                <a16:creationId xmlns:a16="http://schemas.microsoft.com/office/drawing/2014/main" id="{B4182046-794C-4579-94C6-EC9FC013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8">
            <a:extLst>
              <a:ext uri="{FF2B5EF4-FFF2-40B4-BE49-F238E27FC236}">
                <a16:creationId xmlns:a16="http://schemas.microsoft.com/office/drawing/2014/main" id="{88C40718-55E4-4FF3-96FF-B10DE4DF6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Obrada crteža u olovci</a:t>
            </a:r>
          </a:p>
        </p:txBody>
      </p:sp>
      <p:pic>
        <p:nvPicPr>
          <p:cNvPr id="12295" name="Picture 9" descr="10">
            <a:extLst>
              <a:ext uri="{FF2B5EF4-FFF2-40B4-BE49-F238E27FC236}">
                <a16:creationId xmlns:a16="http://schemas.microsoft.com/office/drawing/2014/main" id="{3693308F-2C69-4658-A17F-5C7780FC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5"/>
          <a:stretch>
            <a:fillRect/>
          </a:stretch>
        </p:blipFill>
        <p:spPr bwMode="auto">
          <a:xfrm>
            <a:off x="4724400" y="685800"/>
            <a:ext cx="4283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>
            <a:extLst>
              <a:ext uri="{FF2B5EF4-FFF2-40B4-BE49-F238E27FC236}">
                <a16:creationId xmlns:a16="http://schemas.microsoft.com/office/drawing/2014/main" id="{37AAFF47-E0D1-4968-953C-16DF54AD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572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10">
            <a:extLst>
              <a:ext uri="{FF2B5EF4-FFF2-40B4-BE49-F238E27FC236}">
                <a16:creationId xmlns:a16="http://schemas.microsoft.com/office/drawing/2014/main" id="{BD3E93D1-1477-4F50-B59A-E26978F4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28194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Rectangle 4">
            <a:extLst>
              <a:ext uri="{FF2B5EF4-FFF2-40B4-BE49-F238E27FC236}">
                <a16:creationId xmlns:a16="http://schemas.microsoft.com/office/drawing/2014/main" id="{471B29E0-CB4F-4D79-A19B-F0ED69ECC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 001 copy">
            <a:extLst>
              <a:ext uri="{FF2B5EF4-FFF2-40B4-BE49-F238E27FC236}">
                <a16:creationId xmlns:a16="http://schemas.microsoft.com/office/drawing/2014/main" id="{C7A8F6DD-A94A-4B49-AC91-EA91A1FE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811CDE50-431C-4949-AD18-999EB643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265CF5A0-5AC6-4D5F-BAC2-BCFDD8D81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763963"/>
          </a:xfrm>
        </p:spPr>
        <p:txBody>
          <a:bodyPr/>
          <a:lstStyle/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Moguće je koristiti i druge računalne programe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Preporuča se koristiti onaj program u kojem je crtač najvještiji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Ključno je voditi računa o </a:t>
            </a:r>
            <a:r>
              <a:rPr lang="hr-HR" altLang="en-US" sz="1800" b="1">
                <a:latin typeface="Calibri" panose="020F0502020204030204" pitchFamily="34" charset="0"/>
              </a:rPr>
              <a:t>točnosti crteža</a:t>
            </a:r>
            <a:r>
              <a:rPr lang="hr-HR" altLang="en-US" sz="1800">
                <a:latin typeface="Calibri" panose="020F0502020204030204" pitchFamily="34" charset="0"/>
              </a:rPr>
              <a:t> i </a:t>
            </a:r>
            <a:r>
              <a:rPr lang="hr-HR" altLang="en-US" sz="1800" b="1">
                <a:latin typeface="Calibri" panose="020F0502020204030204" pitchFamily="34" charset="0"/>
              </a:rPr>
              <a:t>kvalitetnoj fotografiji</a:t>
            </a:r>
            <a:r>
              <a:rPr lang="hr-HR" altLang="en-US" sz="1800">
                <a:latin typeface="Calibri" panose="020F0502020204030204" pitchFamily="34" charset="0"/>
              </a:rPr>
              <a:t> koja će vjerno prikazati strukturu i boju keramičkog predmeta</a:t>
            </a:r>
          </a:p>
          <a:p>
            <a:pPr eaLnBrk="1" hangingPunct="1"/>
            <a:endParaRPr lang="hr-HR" altLang="en-US" sz="1800">
              <a:latin typeface="Calibri" panose="020F0502020204030204" pitchFamily="34" charset="0"/>
            </a:endParaRP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Prednosti fototabli keramičkog posuđa u odnosu na standardne crteže je što donose puno više podataka i obogaćuju objavu</a:t>
            </a:r>
          </a:p>
        </p:txBody>
      </p:sp>
      <p:pic>
        <p:nvPicPr>
          <p:cNvPr id="13317" name="Picture 6" descr="perec">
            <a:extLst>
              <a:ext uri="{FF2B5EF4-FFF2-40B4-BE49-F238E27FC236}">
                <a16:creationId xmlns:a16="http://schemas.microsoft.com/office/drawing/2014/main" id="{D89B180B-3B94-4B7D-B2E4-D10F58B3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4">
            <a:extLst>
              <a:ext uri="{FF2B5EF4-FFF2-40B4-BE49-F238E27FC236}">
                <a16:creationId xmlns:a16="http://schemas.microsoft.com/office/drawing/2014/main" id="{92FB1E7B-19E8-4636-9D62-6353E457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 001 copy">
            <a:extLst>
              <a:ext uri="{FF2B5EF4-FFF2-40B4-BE49-F238E27FC236}">
                <a16:creationId xmlns:a16="http://schemas.microsoft.com/office/drawing/2014/main" id="{512A073B-BA02-4E49-8D66-D7B80F7F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T 3- PN 9">
            <a:extLst>
              <a:ext uri="{FF2B5EF4-FFF2-40B4-BE49-F238E27FC236}">
                <a16:creationId xmlns:a16="http://schemas.microsoft.com/office/drawing/2014/main" id="{D2C71DCC-3EA7-47B2-8D25-F93ECCAC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55675"/>
            <a:ext cx="912018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D3326FC4-2B0E-4BAA-B70A-55FCF9FF4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16BEFDD1-4EC9-4EB8-A227-D86238255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3810000"/>
            <a:ext cx="7543800" cy="381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r-HR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Hvala na pažnji !!!</a:t>
            </a:r>
          </a:p>
        </p:txBody>
      </p:sp>
      <p:pic>
        <p:nvPicPr>
          <p:cNvPr id="14342" name="Picture 6" descr="perec">
            <a:extLst>
              <a:ext uri="{FF2B5EF4-FFF2-40B4-BE49-F238E27FC236}">
                <a16:creationId xmlns:a16="http://schemas.microsoft.com/office/drawing/2014/main" id="{F88C3BCF-B4EE-4850-9622-9218C676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4">
            <a:extLst>
              <a:ext uri="{FF2B5EF4-FFF2-40B4-BE49-F238E27FC236}">
                <a16:creationId xmlns:a16="http://schemas.microsoft.com/office/drawing/2014/main" id="{B07EF3CE-EB3B-4ED7-AC7E-88D4A121C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 001 copy">
            <a:extLst>
              <a:ext uri="{FF2B5EF4-FFF2-40B4-BE49-F238E27FC236}">
                <a16:creationId xmlns:a16="http://schemas.microsoft.com/office/drawing/2014/main" id="{A3280A78-1EA7-435E-959A-5EFACD89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EEA02476-66F4-4CCB-B13C-C56730CF6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8A60BEE-AB98-416D-A4D9-A01986559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66800"/>
            <a:ext cx="7848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hr-HR" sz="1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 izradu fototabli potrebno je prije svega </a:t>
            </a:r>
            <a:r>
              <a:rPr lang="hr-H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izvrsno</a:t>
            </a:r>
            <a:r>
              <a:rPr lang="hr-HR" sz="1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poznavati osnove crtanja arheoloških predmeta budući da se ista pravila koja se odnose na pravilno postavljanje predmeta ujedno primjenjuju kod fotografiranja</a:t>
            </a:r>
            <a:r>
              <a:rPr lang="hr-HR" sz="1800">
                <a:latin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hr-HR" sz="1800">
                <a:latin typeface="Calibri" pitchFamily="34" charset="0"/>
              </a:rPr>
              <a:t>Za dobru fotografiju poželjno je imati stalak za fotoaparat ili fotoaparat s vodenom vagom</a:t>
            </a:r>
          </a:p>
          <a:p>
            <a:pPr eaLnBrk="1" hangingPunct="1">
              <a:defRPr/>
            </a:pPr>
            <a:endParaRPr lang="hr-HR" sz="1800">
              <a:latin typeface="Calibri" pitchFamily="34" charset="0"/>
            </a:endParaRPr>
          </a:p>
          <a:p>
            <a:pPr eaLnBrk="1" hangingPunct="1">
              <a:defRPr/>
            </a:pPr>
            <a:endParaRPr lang="hr-HR" sz="1800">
              <a:latin typeface="Calibri" pitchFamily="34" charset="0"/>
            </a:endParaRPr>
          </a:p>
        </p:txBody>
      </p:sp>
      <p:pic>
        <p:nvPicPr>
          <p:cNvPr id="3077" name="Picture 6" descr="perec">
            <a:extLst>
              <a:ext uri="{FF2B5EF4-FFF2-40B4-BE49-F238E27FC236}">
                <a16:creationId xmlns:a16="http://schemas.microsoft.com/office/drawing/2014/main" id="{999A8635-8BD2-4B28-844E-AD64DE35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1 010">
            <a:extLst>
              <a:ext uri="{FF2B5EF4-FFF2-40B4-BE49-F238E27FC236}">
                <a16:creationId xmlns:a16="http://schemas.microsoft.com/office/drawing/2014/main" id="{7E22BAB3-2EB5-49D2-971C-7A0F1BBE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590800"/>
            <a:ext cx="5399087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20 007">
            <a:extLst>
              <a:ext uri="{FF2B5EF4-FFF2-40B4-BE49-F238E27FC236}">
                <a16:creationId xmlns:a16="http://schemas.microsoft.com/office/drawing/2014/main" id="{BEDD54AC-1B38-4C3F-9413-5038E349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Rectangle 4">
            <a:extLst>
              <a:ext uri="{FF2B5EF4-FFF2-40B4-BE49-F238E27FC236}">
                <a16:creationId xmlns:a16="http://schemas.microsoft.com/office/drawing/2014/main" id="{390DB2FD-F9D0-48E9-9C98-0825DE21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 001 copy">
            <a:extLst>
              <a:ext uri="{FF2B5EF4-FFF2-40B4-BE49-F238E27FC236}">
                <a16:creationId xmlns:a16="http://schemas.microsoft.com/office/drawing/2014/main" id="{1BA26B09-EF7A-4487-AA90-937CB74A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6E6B4A42-45CC-4A49-9E62-E83057ED4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C9F9FA54-4FF7-405D-9AF5-AD2EAB0FE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3886200" cy="4343400"/>
          </a:xfrm>
        </p:spPr>
        <p:txBody>
          <a:bodyPr/>
          <a:lstStyle/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Prvi korak je crtanje predmeta u olovci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Drugi korak je obrada crteža u olovci:</a:t>
            </a:r>
          </a:p>
          <a:p>
            <a:pPr eaLnBrk="1" hangingPunct="1">
              <a:buFontTx/>
              <a:buNone/>
            </a:pPr>
            <a:r>
              <a:rPr lang="hr-HR" altLang="en-US" sz="1800">
                <a:latin typeface="Calibri" panose="020F0502020204030204" pitchFamily="34" charset="0"/>
              </a:rPr>
              <a:t>	a) crtež možemo tuširati i takav crtež skenirati</a:t>
            </a:r>
          </a:p>
          <a:p>
            <a:pPr eaLnBrk="1" hangingPunct="1">
              <a:buFontTx/>
              <a:buNone/>
            </a:pPr>
            <a:r>
              <a:rPr lang="hr-HR" altLang="en-US" sz="1800">
                <a:latin typeface="Calibri" panose="020F0502020204030204" pitchFamily="34" charset="0"/>
              </a:rPr>
              <a:t>	b) crtež u olovci možemo skenirati te obraditi u AutoCAD-u ili nekom </a:t>
            </a:r>
          </a:p>
          <a:p>
            <a:pPr eaLnBrk="1" hangingPunct="1">
              <a:buFontTx/>
              <a:buNone/>
            </a:pPr>
            <a:r>
              <a:rPr lang="hr-HR" altLang="en-US" sz="1800">
                <a:latin typeface="Calibri" panose="020F0502020204030204" pitchFamily="34" charset="0"/>
              </a:rPr>
              <a:t>	drugom računalnom programu</a:t>
            </a:r>
          </a:p>
          <a:p>
            <a:pPr eaLnBrk="1" hangingPunct="1"/>
            <a:endParaRPr lang="hr-HR" altLang="en-US" sz="1800">
              <a:latin typeface="Calibri" panose="020F0502020204030204" pitchFamily="34" charset="0"/>
            </a:endParaRPr>
          </a:p>
          <a:p>
            <a:pPr eaLnBrk="1" hangingPunct="1"/>
            <a:endParaRPr lang="hr-HR" altLang="en-US"/>
          </a:p>
        </p:txBody>
      </p:sp>
      <p:pic>
        <p:nvPicPr>
          <p:cNvPr id="4101" name="Picture 6" descr="perec">
            <a:extLst>
              <a:ext uri="{FF2B5EF4-FFF2-40B4-BE49-F238E27FC236}">
                <a16:creationId xmlns:a16="http://schemas.microsoft.com/office/drawing/2014/main" id="{6DECB667-2374-4870-9EF9-5645B3EB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10000p_fca-cnr-nn_396x264">
            <a:extLst>
              <a:ext uri="{FF2B5EF4-FFF2-40B4-BE49-F238E27FC236}">
                <a16:creationId xmlns:a16="http://schemas.microsoft.com/office/drawing/2014/main" id="{1AE25B98-394A-414D-B476-76C712F1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10">
            <a:extLst>
              <a:ext uri="{FF2B5EF4-FFF2-40B4-BE49-F238E27FC236}">
                <a16:creationId xmlns:a16="http://schemas.microsoft.com/office/drawing/2014/main" id="{0B510F9D-0967-40A7-9F5E-B0B67699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5"/>
          <a:stretch>
            <a:fillRect/>
          </a:stretch>
        </p:blipFill>
        <p:spPr bwMode="auto">
          <a:xfrm>
            <a:off x="4403725" y="2114550"/>
            <a:ext cx="4283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>
            <a:extLst>
              <a:ext uri="{FF2B5EF4-FFF2-40B4-BE49-F238E27FC236}">
                <a16:creationId xmlns:a16="http://schemas.microsoft.com/office/drawing/2014/main" id="{2C5A5CE0-3AA7-4D83-AAD9-864C3500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30638"/>
            <a:ext cx="45720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N 5702 SJ 1766 1767">
            <a:extLst>
              <a:ext uri="{FF2B5EF4-FFF2-40B4-BE49-F238E27FC236}">
                <a16:creationId xmlns:a16="http://schemas.microsoft.com/office/drawing/2014/main" id="{0660F4BD-F4A3-439D-97E7-9E88066A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5"/>
          <a:stretch>
            <a:fillRect/>
          </a:stretch>
        </p:blipFill>
        <p:spPr bwMode="auto">
          <a:xfrm>
            <a:off x="3962400" y="533400"/>
            <a:ext cx="323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Line 14">
            <a:extLst>
              <a:ext uri="{FF2B5EF4-FFF2-40B4-BE49-F238E27FC236}">
                <a16:creationId xmlns:a16="http://schemas.microsoft.com/office/drawing/2014/main" id="{37B78E87-8DF5-4E90-9AFB-668810484A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1828800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5">
            <a:extLst>
              <a:ext uri="{FF2B5EF4-FFF2-40B4-BE49-F238E27FC236}">
                <a16:creationId xmlns:a16="http://schemas.microsoft.com/office/drawing/2014/main" id="{6D586010-6A7A-4F1A-B661-5349732C84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200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6">
            <a:extLst>
              <a:ext uri="{FF2B5EF4-FFF2-40B4-BE49-F238E27FC236}">
                <a16:creationId xmlns:a16="http://schemas.microsoft.com/office/drawing/2014/main" id="{D3BE163B-BA9F-4BB8-9F48-BB98562E0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9" name="Picture 17" descr="10">
            <a:extLst>
              <a:ext uri="{FF2B5EF4-FFF2-40B4-BE49-F238E27FC236}">
                <a16:creationId xmlns:a16="http://schemas.microsoft.com/office/drawing/2014/main" id="{621D2BC6-0FED-406E-A6D3-1797B67E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2743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Rectangle 4">
            <a:extLst>
              <a:ext uri="{FF2B5EF4-FFF2-40B4-BE49-F238E27FC236}">
                <a16:creationId xmlns:a16="http://schemas.microsoft.com/office/drawing/2014/main" id="{D4D21E37-8F71-4717-B4F5-54059722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 001 copy">
            <a:extLst>
              <a:ext uri="{FF2B5EF4-FFF2-40B4-BE49-F238E27FC236}">
                <a16:creationId xmlns:a16="http://schemas.microsoft.com/office/drawing/2014/main" id="{DB6978B0-20D6-4E88-94DF-23C3B4EA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2C984071-AA7D-44FA-8E0F-6316E24C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7ACF1A3-B655-4B58-8686-46F25150E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Obrada tuširanih crteža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53CEC0A-46C4-4537-B7FD-E24EE015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46225"/>
            <a:ext cx="8229600" cy="3763963"/>
          </a:xfrm>
        </p:spPr>
        <p:txBody>
          <a:bodyPr/>
          <a:lstStyle/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Može se koristiti program Photoshop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Otvoriti skenirani crtež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Otvoriti prazan/novi crtež A4 formata, 300 dpi 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Imati pripremljenu praznu A4 tablu s mjerkom na 300 dpi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Voditi računa da svi crteži budu u istoj rezoluciji (scan-ovi i table)</a:t>
            </a:r>
          </a:p>
          <a:p>
            <a:pPr eaLnBrk="1" hangingPunct="1"/>
            <a:endParaRPr lang="hr-HR" altLang="en-US" sz="1800">
              <a:latin typeface="Calibri" panose="020F0502020204030204" pitchFamily="34" charset="0"/>
            </a:endParaRPr>
          </a:p>
        </p:txBody>
      </p:sp>
      <p:pic>
        <p:nvPicPr>
          <p:cNvPr id="5126" name="Picture 6" descr="perec">
            <a:extLst>
              <a:ext uri="{FF2B5EF4-FFF2-40B4-BE49-F238E27FC236}">
                <a16:creationId xmlns:a16="http://schemas.microsoft.com/office/drawing/2014/main" id="{59C096C9-6BE9-4EF2-96E5-4AAB3348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2590818A-A750-45B2-8D9E-FCB282E1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4">
            <a:extLst>
              <a:ext uri="{FF2B5EF4-FFF2-40B4-BE49-F238E27FC236}">
                <a16:creationId xmlns:a16="http://schemas.microsoft.com/office/drawing/2014/main" id="{3F76E0B5-0169-490D-858C-5423F1B1A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 001 copy">
            <a:extLst>
              <a:ext uri="{FF2B5EF4-FFF2-40B4-BE49-F238E27FC236}">
                <a16:creationId xmlns:a16="http://schemas.microsoft.com/office/drawing/2014/main" id="{BE65EC4D-F4EC-415C-A3CD-13A25C31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DED7323C-C969-42B7-AF9E-C1B5537A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</a:t>
            </a:r>
            <a:r>
              <a:rPr lang="hr-HR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@</a:t>
            </a:r>
            <a:r>
              <a:rPr lang="hr-HR" sz="1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iarh.hr</a:t>
            </a:r>
            <a:r>
              <a:rPr lang="hr-HR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						      www.iarh.hr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5BC6D8F8-6508-4F25-88EF-6579BC8EA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715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Fotografiranje: položaj mora biti isti kao i kod crtanja!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Za pridržavanje možemo koristiti glinamol/plastelin ili ćemo predmet pridržati kao kod crtanja</a:t>
            </a:r>
          </a:p>
          <a:p>
            <a:pPr eaLnBrk="1" hangingPunct="1">
              <a:lnSpc>
                <a:spcPct val="90000"/>
              </a:lnSpc>
            </a:pPr>
            <a:endParaRPr lang="hr-HR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Važno je fotografirati uvijek u istim uvjetima radi svijetla tako da fotografije budu ujednačene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Pripaziti na oštrinu fotografije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Pripaziti na iskrivljenja radi širokokutnih objektiva (problem kod cjelovitih i većih posuda / ulomaka)</a:t>
            </a:r>
          </a:p>
        </p:txBody>
      </p:sp>
      <p:pic>
        <p:nvPicPr>
          <p:cNvPr id="6149" name="Picture 6" descr="perec">
            <a:extLst>
              <a:ext uri="{FF2B5EF4-FFF2-40B4-BE49-F238E27FC236}">
                <a16:creationId xmlns:a16="http://schemas.microsoft.com/office/drawing/2014/main" id="{1D284FA5-AD12-426E-88EE-26CC70D79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8">
            <a:extLst>
              <a:ext uri="{FF2B5EF4-FFF2-40B4-BE49-F238E27FC236}">
                <a16:creationId xmlns:a16="http://schemas.microsoft.com/office/drawing/2014/main" id="{1F7D87DF-B734-488B-AB48-DCF1E15F7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Fotografiranje</a:t>
            </a:r>
          </a:p>
        </p:txBody>
      </p:sp>
      <p:pic>
        <p:nvPicPr>
          <p:cNvPr id="6151" name="Picture 9" descr="IMG_8333">
            <a:extLst>
              <a:ext uri="{FF2B5EF4-FFF2-40B4-BE49-F238E27FC236}">
                <a16:creationId xmlns:a16="http://schemas.microsoft.com/office/drawing/2014/main" id="{F8E64409-C03A-40D1-B419-537F228B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 r="3598" b="5855"/>
          <a:stretch>
            <a:fillRect/>
          </a:stretch>
        </p:blipFill>
        <p:spPr bwMode="auto">
          <a:xfrm>
            <a:off x="685800" y="2743200"/>
            <a:ext cx="510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za ppt1">
            <a:extLst>
              <a:ext uri="{FF2B5EF4-FFF2-40B4-BE49-F238E27FC236}">
                <a16:creationId xmlns:a16="http://schemas.microsoft.com/office/drawing/2014/main" id="{EF71E87B-1443-4C54-B212-4D099D59B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18780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za ppt2">
            <a:extLst>
              <a:ext uri="{FF2B5EF4-FFF2-40B4-BE49-F238E27FC236}">
                <a16:creationId xmlns:a16="http://schemas.microsoft.com/office/drawing/2014/main" id="{4E7DD434-BB18-4AD5-ABD4-0CD64E97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80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Rectangle 4">
            <a:extLst>
              <a:ext uri="{FF2B5EF4-FFF2-40B4-BE49-F238E27FC236}">
                <a16:creationId xmlns:a16="http://schemas.microsoft.com/office/drawing/2014/main" id="{4BAA3CD2-A342-4E40-B13A-9AE19DFD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 001 copy">
            <a:extLst>
              <a:ext uri="{FF2B5EF4-FFF2-40B4-BE49-F238E27FC236}">
                <a16:creationId xmlns:a16="http://schemas.microsoft.com/office/drawing/2014/main" id="{56631991-0945-45E3-911A-F4789F91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50EE8CD2-7761-4FE8-80C8-47D4655E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BE40371C-5B12-459D-B979-A32A5839C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3124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U Photoshopu otvoriti fotografiju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Označiti predmet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Predmet možemo označiti s više alata: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en-US" sz="1600" i="1">
                <a:latin typeface="Calibri" panose="020F0502020204030204" pitchFamily="34" charset="0"/>
              </a:rPr>
              <a:t>Magnetic Lasso Tool: </a:t>
            </a:r>
            <a:r>
              <a:rPr lang="hr-HR" altLang="en-US" sz="1600">
                <a:latin typeface="Calibri" panose="020F0502020204030204" pitchFamily="34" charset="0"/>
              </a:rPr>
              <a:t>nakon čega kopiramo predmet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en-US" sz="1600">
                <a:latin typeface="Calibri" panose="020F0502020204030204" pitchFamily="34" charset="0"/>
              </a:rPr>
              <a:t>Možemo gumicom (</a:t>
            </a:r>
            <a:r>
              <a:rPr lang="hr-HR" altLang="en-US" sz="1600" i="1">
                <a:latin typeface="Calibri" panose="020F0502020204030204" pitchFamily="34" charset="0"/>
              </a:rPr>
              <a:t>Eraser </a:t>
            </a:r>
            <a:r>
              <a:rPr lang="hr-HR" altLang="en-US" sz="1600">
                <a:latin typeface="Calibri" panose="020F0502020204030204" pitchFamily="34" charset="0"/>
              </a:rPr>
              <a:t>tool) izbrisati okolni prostor i nakon toga odabrati (</a:t>
            </a:r>
            <a:r>
              <a:rPr lang="hr-HR" altLang="en-US" sz="1600" i="1">
                <a:latin typeface="Calibri" panose="020F0502020204030204" pitchFamily="34" charset="0"/>
              </a:rPr>
              <a:t>Magic Wand Tool</a:t>
            </a:r>
            <a:r>
              <a:rPr lang="hr-HR" altLang="en-US" sz="1600">
                <a:latin typeface="Calibri" panose="020F0502020204030204" pitchFamily="34" charset="0"/>
              </a:rPr>
              <a:t>) brisani prostor (</a:t>
            </a:r>
            <a:r>
              <a:rPr lang="hr-HR" altLang="en-US" sz="1600" i="1">
                <a:latin typeface="Calibri" panose="020F0502020204030204" pitchFamily="34" charset="0"/>
              </a:rPr>
              <a:t>Select/Inverse</a:t>
            </a:r>
            <a:r>
              <a:rPr lang="hr-HR" altLang="en-US" sz="1600">
                <a:latin typeface="Calibri" panose="020F0502020204030204" pitchFamily="34" charset="0"/>
              </a:rPr>
              <a:t>) kako bi odabrali i kopirali predmet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en-US" sz="1600">
                <a:latin typeface="Calibri" panose="020F0502020204030204" pitchFamily="34" charset="0"/>
              </a:rPr>
              <a:t>Ako je ujednačena pozadina možemo ju odabrati (</a:t>
            </a:r>
            <a:r>
              <a:rPr lang="hr-HR" altLang="en-US" sz="1600" i="1">
                <a:latin typeface="Calibri" panose="020F0502020204030204" pitchFamily="34" charset="0"/>
              </a:rPr>
              <a:t>Magic Wand Tool</a:t>
            </a:r>
            <a:r>
              <a:rPr lang="hr-HR" altLang="en-US" sz="1600">
                <a:latin typeface="Calibri" panose="020F0502020204030204" pitchFamily="34" charset="0"/>
              </a:rPr>
              <a:t>) i izbrisati (</a:t>
            </a:r>
            <a:r>
              <a:rPr lang="hr-HR" altLang="en-US" sz="1600" i="1">
                <a:latin typeface="Calibri" panose="020F0502020204030204" pitchFamily="34" charset="0"/>
              </a:rPr>
              <a:t>Delete</a:t>
            </a:r>
            <a:r>
              <a:rPr lang="hr-HR" altLang="en-US" sz="1600">
                <a:latin typeface="Calibri" panose="020F0502020204030204" pitchFamily="34" charset="0"/>
              </a:rPr>
              <a:t>) te predmet odabrati sa </a:t>
            </a:r>
            <a:r>
              <a:rPr lang="hr-HR" altLang="en-US" sz="1600" i="1">
                <a:latin typeface="Calibri" panose="020F0502020204030204" pitchFamily="34" charset="0"/>
              </a:rPr>
              <a:t>Select/Inverse</a:t>
            </a:r>
            <a:r>
              <a:rPr lang="hr-HR" altLang="en-US" sz="1600">
                <a:latin typeface="Calibri" panose="020F0502020204030204" pitchFamily="34" charset="0"/>
              </a:rPr>
              <a:t> i kopirati</a:t>
            </a:r>
          </a:p>
        </p:txBody>
      </p:sp>
      <p:pic>
        <p:nvPicPr>
          <p:cNvPr id="7173" name="Picture 6" descr="perec">
            <a:extLst>
              <a:ext uri="{FF2B5EF4-FFF2-40B4-BE49-F238E27FC236}">
                <a16:creationId xmlns:a16="http://schemas.microsoft.com/office/drawing/2014/main" id="{95596B9F-5AA5-468D-9CF9-0868631A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8">
            <a:extLst>
              <a:ext uri="{FF2B5EF4-FFF2-40B4-BE49-F238E27FC236}">
                <a16:creationId xmlns:a16="http://schemas.microsoft.com/office/drawing/2014/main" id="{9927A3CA-C25A-4B0C-8F14-12F1BD22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Obrada tuširanih crteža</a:t>
            </a:r>
          </a:p>
        </p:txBody>
      </p:sp>
      <p:pic>
        <p:nvPicPr>
          <p:cNvPr id="7175" name="Picture 9" descr="fotografija 1 ">
            <a:extLst>
              <a:ext uri="{FF2B5EF4-FFF2-40B4-BE49-F238E27FC236}">
                <a16:creationId xmlns:a16="http://schemas.microsoft.com/office/drawing/2014/main" id="{AE6909F6-AFEB-492D-9D62-843E324A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0863"/>
            <a:ext cx="51181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fotografija 2 ">
            <a:extLst>
              <a:ext uri="{FF2B5EF4-FFF2-40B4-BE49-F238E27FC236}">
                <a16:creationId xmlns:a16="http://schemas.microsoft.com/office/drawing/2014/main" id="{D2648FDC-4C46-4D35-8D95-4F4ED697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51181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4">
            <a:extLst>
              <a:ext uri="{FF2B5EF4-FFF2-40B4-BE49-F238E27FC236}">
                <a16:creationId xmlns:a16="http://schemas.microsoft.com/office/drawing/2014/main" id="{680DF3A6-A124-4C31-A4BE-6C9201159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 001 copy">
            <a:extLst>
              <a:ext uri="{FF2B5EF4-FFF2-40B4-BE49-F238E27FC236}">
                <a16:creationId xmlns:a16="http://schemas.microsoft.com/office/drawing/2014/main" id="{D3F7CDD2-3CC6-4AA4-9F2E-A8F2CA43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CDC8B540-3F72-488F-8AF1-0399DB44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06A9C84C-0DF4-4CF0-AD18-040AF2946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3962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Kopirani predmet ubaciti u crtež/tablu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Predmet zarotirati i smanjiti (</a:t>
            </a:r>
            <a:r>
              <a:rPr lang="hr-HR" altLang="en-US" sz="1800" i="1">
                <a:latin typeface="Calibri" panose="020F0502020204030204" pitchFamily="34" charset="0"/>
              </a:rPr>
              <a:t>Edit/Free Transform – </a:t>
            </a:r>
            <a:r>
              <a:rPr lang="hr-HR" altLang="en-US" sz="1800">
                <a:latin typeface="Calibri" panose="020F0502020204030204" pitchFamily="34" charset="0"/>
              </a:rPr>
              <a:t>omogućava rotiranje i smanjivanje/povećavanje)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OBAVEZNO je uključivanje lokota (</a:t>
            </a:r>
            <a:r>
              <a:rPr lang="hr-HR" altLang="en-US" sz="1800" i="1">
                <a:latin typeface="Calibri" panose="020F0502020204030204" pitchFamily="34" charset="0"/>
              </a:rPr>
              <a:t>Maintain aspect ratio</a:t>
            </a:r>
            <a:r>
              <a:rPr lang="hr-HR" altLang="en-US" sz="1800">
                <a:latin typeface="Calibri" panose="020F0502020204030204" pitchFamily="34" charset="0"/>
              </a:rPr>
              <a:t>) kako bi se predmet ujednačeno smanjio/povećao i  kako se ne bi deformirao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800">
                <a:latin typeface="Calibri" panose="020F0502020204030204" pitchFamily="34" charset="0"/>
              </a:rPr>
              <a:t>Predmet preklopiti sa crtežom</a:t>
            </a:r>
          </a:p>
        </p:txBody>
      </p:sp>
      <p:pic>
        <p:nvPicPr>
          <p:cNvPr id="8197" name="Picture 6" descr="perec">
            <a:extLst>
              <a:ext uri="{FF2B5EF4-FFF2-40B4-BE49-F238E27FC236}">
                <a16:creationId xmlns:a16="http://schemas.microsoft.com/office/drawing/2014/main" id="{2DA7BBCF-4C4F-4E23-B0B2-26868DC1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9">
            <a:extLst>
              <a:ext uri="{FF2B5EF4-FFF2-40B4-BE49-F238E27FC236}">
                <a16:creationId xmlns:a16="http://schemas.microsoft.com/office/drawing/2014/main" id="{E95BB920-181B-4E93-A8A0-BF7EEDA4E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Obrada tuširanih crteža</a:t>
            </a:r>
          </a:p>
        </p:txBody>
      </p:sp>
      <p:pic>
        <p:nvPicPr>
          <p:cNvPr id="8199" name="Picture 10" descr="fotografija 4">
            <a:extLst>
              <a:ext uri="{FF2B5EF4-FFF2-40B4-BE49-F238E27FC236}">
                <a16:creationId xmlns:a16="http://schemas.microsoft.com/office/drawing/2014/main" id="{BCD6AE15-D510-49D6-A190-3F5967C5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881438"/>
            <a:ext cx="44799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fotografija 3">
            <a:extLst>
              <a:ext uri="{FF2B5EF4-FFF2-40B4-BE49-F238E27FC236}">
                <a16:creationId xmlns:a16="http://schemas.microsoft.com/office/drawing/2014/main" id="{449F5C52-9D17-41A6-8905-490E681D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9638"/>
            <a:ext cx="44799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fotografija 5">
            <a:extLst>
              <a:ext uri="{FF2B5EF4-FFF2-40B4-BE49-F238E27FC236}">
                <a16:creationId xmlns:a16="http://schemas.microsoft.com/office/drawing/2014/main" id="{9BB6A72B-3F2D-4BE0-A567-1BAEA9BD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1438"/>
            <a:ext cx="44799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4">
            <a:extLst>
              <a:ext uri="{FF2B5EF4-FFF2-40B4-BE49-F238E27FC236}">
                <a16:creationId xmlns:a16="http://schemas.microsoft.com/office/drawing/2014/main" id="{31A3D327-1EAE-46F0-87E8-4BD9E053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 001 copy">
            <a:extLst>
              <a:ext uri="{FF2B5EF4-FFF2-40B4-BE49-F238E27FC236}">
                <a16:creationId xmlns:a16="http://schemas.microsoft.com/office/drawing/2014/main" id="{047D8A47-C899-43A8-B197-2B454DC5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7219750F-AE71-4CE7-8ECD-392ED9FC3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9E96684D-F626-4FC8-8668-B0C18FBAB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1600" i="1">
                <a:latin typeface="Calibri" panose="020F0502020204030204" pitchFamily="34" charset="0"/>
              </a:rPr>
              <a:t>Layer</a:t>
            </a:r>
            <a:r>
              <a:rPr lang="hr-HR" altLang="en-US" sz="1600">
                <a:latin typeface="Calibri" panose="020F0502020204030204" pitchFamily="34" charset="0"/>
              </a:rPr>
              <a:t> sa crtežom i </a:t>
            </a:r>
            <a:r>
              <a:rPr lang="hr-HR" altLang="en-US" sz="1600" i="1">
                <a:latin typeface="Calibri" panose="020F0502020204030204" pitchFamily="34" charset="0"/>
              </a:rPr>
              <a:t>layer</a:t>
            </a:r>
            <a:r>
              <a:rPr lang="hr-HR" altLang="en-US" sz="1600">
                <a:latin typeface="Calibri" panose="020F0502020204030204" pitchFamily="34" charset="0"/>
              </a:rPr>
              <a:t> s fotografijom povezati (</a:t>
            </a:r>
            <a:r>
              <a:rPr lang="hr-HR" altLang="en-US" sz="1600" i="1">
                <a:latin typeface="Calibri" panose="020F0502020204030204" pitchFamily="34" charset="0"/>
              </a:rPr>
              <a:t>Link layers</a:t>
            </a:r>
            <a:r>
              <a:rPr lang="hr-HR" altLang="en-US" sz="1600">
                <a:latin typeface="Calibri" panose="020F0502020204030204" pitchFamily="34" charset="0"/>
              </a:rPr>
              <a:t>) kako se kod micanja ne bi odvajali ili ih se može spojiti u jedan </a:t>
            </a:r>
            <a:r>
              <a:rPr lang="hr-HR" altLang="en-US" sz="1600" i="1">
                <a:latin typeface="Calibri" panose="020F0502020204030204" pitchFamily="34" charset="0"/>
              </a:rPr>
              <a:t>leyer</a:t>
            </a:r>
            <a:r>
              <a:rPr lang="hr-HR" altLang="en-US" sz="1600">
                <a:latin typeface="Calibri" panose="020F0502020204030204" pitchFamily="34" charset="0"/>
              </a:rPr>
              <a:t> (</a:t>
            </a:r>
            <a:r>
              <a:rPr lang="hr-HR" altLang="en-US" sz="1600" i="1">
                <a:latin typeface="Calibri" panose="020F0502020204030204" pitchFamily="34" charset="0"/>
              </a:rPr>
              <a:t>Merge Layers</a:t>
            </a:r>
            <a:r>
              <a:rPr lang="hr-HR" altLang="en-US" sz="160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9221" name="Picture 6" descr="perec">
            <a:extLst>
              <a:ext uri="{FF2B5EF4-FFF2-40B4-BE49-F238E27FC236}">
                <a16:creationId xmlns:a16="http://schemas.microsoft.com/office/drawing/2014/main" id="{75E3F782-36BB-4794-90E9-6E14A825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fotografija 6">
            <a:extLst>
              <a:ext uri="{FF2B5EF4-FFF2-40B4-BE49-F238E27FC236}">
                <a16:creationId xmlns:a16="http://schemas.microsoft.com/office/drawing/2014/main" id="{8CD5CE2F-AFBD-42D9-ADFE-BACE2FD7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9">
            <a:extLst>
              <a:ext uri="{FF2B5EF4-FFF2-40B4-BE49-F238E27FC236}">
                <a16:creationId xmlns:a16="http://schemas.microsoft.com/office/drawing/2014/main" id="{8BB68F4D-476D-4D07-992D-8C977EBB0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Obrada tuširanih crteža</a:t>
            </a:r>
          </a:p>
        </p:txBody>
      </p:sp>
      <p:sp>
        <p:nvSpPr>
          <p:cNvPr id="44042" name="Rectangle 4">
            <a:extLst>
              <a:ext uri="{FF2B5EF4-FFF2-40B4-BE49-F238E27FC236}">
                <a16:creationId xmlns:a16="http://schemas.microsoft.com/office/drawing/2014/main" id="{79483516-E626-444E-96DD-EF70B526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 001 copy">
            <a:extLst>
              <a:ext uri="{FF2B5EF4-FFF2-40B4-BE49-F238E27FC236}">
                <a16:creationId xmlns:a16="http://schemas.microsoft.com/office/drawing/2014/main" id="{97657ECB-36CC-4B31-AE46-C56DC89E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23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BB6EF7D2-7CDC-4234-8386-A9B83FED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6400800"/>
            <a:ext cx="8520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kristina.jelincic@iarh.hr							      www.iarh.hr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8F407050-B58A-4638-A796-E5F4080C3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79638"/>
            <a:ext cx="3276600" cy="2773362"/>
          </a:xfrm>
        </p:spPr>
        <p:txBody>
          <a:bodyPr/>
          <a:lstStyle/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Veći predmeti traže dodatnu obradu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Primjer: spajanje crteža i fotografije dna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Fotografija prekriva prikaz presjeka posude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Koristi se gumica (</a:t>
            </a:r>
            <a:r>
              <a:rPr lang="hr-HR" altLang="en-US" sz="1800" i="1">
                <a:latin typeface="Calibri" panose="020F0502020204030204" pitchFamily="34" charset="0"/>
              </a:rPr>
              <a:t>Eraser tool</a:t>
            </a:r>
            <a:r>
              <a:rPr lang="hr-HR" altLang="en-US" sz="180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hr-HR" altLang="en-US" sz="1800">
                <a:latin typeface="Calibri" panose="020F0502020204030204" pitchFamily="34" charset="0"/>
              </a:rPr>
              <a:t>Primijeniti više kraćih poteza </a:t>
            </a:r>
          </a:p>
        </p:txBody>
      </p:sp>
      <p:pic>
        <p:nvPicPr>
          <p:cNvPr id="10245" name="Picture 6" descr="perec">
            <a:extLst>
              <a:ext uri="{FF2B5EF4-FFF2-40B4-BE49-F238E27FC236}">
                <a16:creationId xmlns:a16="http://schemas.microsoft.com/office/drawing/2014/main" id="{8BCB4646-2B94-4D0E-AFA5-9C3798FAA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477000"/>
            <a:ext cx="3603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8">
            <a:extLst>
              <a:ext uri="{FF2B5EF4-FFF2-40B4-BE49-F238E27FC236}">
                <a16:creationId xmlns:a16="http://schemas.microsoft.com/office/drawing/2014/main" id="{E46E9982-8028-42E6-988B-26DF645CA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Obrada tuširanih crteža</a:t>
            </a:r>
          </a:p>
        </p:txBody>
      </p:sp>
      <p:pic>
        <p:nvPicPr>
          <p:cNvPr id="10247" name="Picture 9" descr="fotografija 7">
            <a:extLst>
              <a:ext uri="{FF2B5EF4-FFF2-40B4-BE49-F238E27FC236}">
                <a16:creationId xmlns:a16="http://schemas.microsoft.com/office/drawing/2014/main" id="{98ECC9A1-310F-4010-AE81-4A5D1C2B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50863"/>
            <a:ext cx="51181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fotografija 8">
            <a:extLst>
              <a:ext uri="{FF2B5EF4-FFF2-40B4-BE49-F238E27FC236}">
                <a16:creationId xmlns:a16="http://schemas.microsoft.com/office/drawing/2014/main" id="{DF154051-604E-4668-BD9E-67EE1E8D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429000"/>
            <a:ext cx="51181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Rectangle 4">
            <a:extLst>
              <a:ext uri="{FF2B5EF4-FFF2-40B4-BE49-F238E27FC236}">
                <a16:creationId xmlns:a16="http://schemas.microsoft.com/office/drawing/2014/main" id="{22FC676F-F5E4-4097-B8BC-A88A3D897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 za arheologiju &amp; Arheološki muzej u Zagrebu. Radionica: Izrada fototabli arheološkog keramičkog posuđa, 11. studenog 2014.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1090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Zadani dizajn</vt:lpstr>
      <vt:lpstr>Institut za arheologiju  Arheološki muzej u Zagrebu Zagreb, Hrvatska Radionica, 17.11.2014.</vt:lpstr>
      <vt:lpstr>PowerPoint Presentation</vt:lpstr>
      <vt:lpstr>PowerPoint Presentation</vt:lpstr>
      <vt:lpstr>Obrada tuširanih crteža</vt:lpstr>
      <vt:lpstr>Fotografiranje</vt:lpstr>
      <vt:lpstr>Obrada tuširanih crteža</vt:lpstr>
      <vt:lpstr>Obrada tuširanih crteža</vt:lpstr>
      <vt:lpstr>Obrada tuširanih crteža</vt:lpstr>
      <vt:lpstr>Obrada tuširanih crteža</vt:lpstr>
      <vt:lpstr>Obrada tuširanih crteža</vt:lpstr>
      <vt:lpstr>Obrada crteža u olovci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KJV</dc:creator>
  <cp:lastModifiedBy>Kristina Jelinčić</cp:lastModifiedBy>
  <cp:revision>27</cp:revision>
  <cp:lastPrinted>1601-01-01T00:00:00Z</cp:lastPrinted>
  <dcterms:created xsi:type="dcterms:W3CDTF">1601-01-01T00:00:00Z</dcterms:created>
  <dcterms:modified xsi:type="dcterms:W3CDTF">2023-07-05T12:41:41Z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